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56" r:id="rId4"/>
    <p:sldId id="257" r:id="rId5"/>
    <p:sldId id="258" r:id="rId6"/>
    <p:sldId id="260" r:id="rId7"/>
    <p:sldId id="259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2" autoAdjust="0"/>
    <p:restoredTop sz="94660"/>
  </p:normalViewPr>
  <p:slideViewPr>
    <p:cSldViewPr>
      <p:cViewPr varScale="1">
        <p:scale>
          <a:sx n="87" d="100"/>
          <a:sy n="87" d="100"/>
        </p:scale>
        <p:origin x="-14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C37A-F0FA-42FA-869F-009E4EBE8121}" type="datetimeFigureOut">
              <a:rPr lang="en-US" smtClean="0"/>
              <a:pPr/>
              <a:t>2/21/2014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7740-2900-4ACF-B620-11E8E77304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C37A-F0FA-42FA-869F-009E4EBE8121}" type="datetimeFigureOut">
              <a:rPr lang="en-US" smtClean="0"/>
              <a:pPr/>
              <a:t>2/21/2014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7740-2900-4ACF-B620-11E8E77304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C37A-F0FA-42FA-869F-009E4EBE8121}" type="datetimeFigureOut">
              <a:rPr lang="en-US" smtClean="0"/>
              <a:pPr/>
              <a:t>2/21/2014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7740-2900-4ACF-B620-11E8E77304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C37A-F0FA-42FA-869F-009E4EBE8121}" type="datetimeFigureOut">
              <a:rPr lang="en-US" smtClean="0"/>
              <a:pPr/>
              <a:t>2/21/2014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7740-2900-4ACF-B620-11E8E77304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C37A-F0FA-42FA-869F-009E4EBE8121}" type="datetimeFigureOut">
              <a:rPr lang="en-US" smtClean="0"/>
              <a:pPr/>
              <a:t>2/21/2014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7740-2900-4ACF-B620-11E8E77304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C37A-F0FA-42FA-869F-009E4EBE8121}" type="datetimeFigureOut">
              <a:rPr lang="en-US" smtClean="0"/>
              <a:pPr/>
              <a:t>2/21/2014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7740-2900-4ACF-B620-11E8E77304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C37A-F0FA-42FA-869F-009E4EBE8121}" type="datetimeFigureOut">
              <a:rPr lang="en-US" smtClean="0"/>
              <a:pPr/>
              <a:t>2/21/2014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7740-2900-4ACF-B620-11E8E77304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C37A-F0FA-42FA-869F-009E4EBE8121}" type="datetimeFigureOut">
              <a:rPr lang="en-US" smtClean="0"/>
              <a:pPr/>
              <a:t>2/21/2014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7740-2900-4ACF-B620-11E8E77304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C37A-F0FA-42FA-869F-009E4EBE8121}" type="datetimeFigureOut">
              <a:rPr lang="en-US" smtClean="0"/>
              <a:pPr/>
              <a:t>2/21/2014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7740-2900-4ACF-B620-11E8E77304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C37A-F0FA-42FA-869F-009E4EBE8121}" type="datetimeFigureOut">
              <a:rPr lang="en-US" smtClean="0"/>
              <a:pPr/>
              <a:t>2/21/2014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7740-2900-4ACF-B620-11E8E77304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C37A-F0FA-42FA-869F-009E4EBE8121}" type="datetimeFigureOut">
              <a:rPr lang="en-US" smtClean="0"/>
              <a:pPr/>
              <a:t>2/21/2014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7740-2900-4ACF-B620-11E8E77304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EC37A-F0FA-42FA-869F-009E4EBE8121}" type="datetimeFigureOut">
              <a:rPr lang="en-US" smtClean="0"/>
              <a:pPr/>
              <a:t>2/21/2014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D7740-2900-4ACF-B620-11E8E773042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uk/url?sa=i&amp;rct=j&amp;q=&amp;esrc=s&amp;frm=1&amp;source=images&amp;cd=&amp;cad=rja&amp;docid=rvdVo1gpBtKkrM&amp;tbnid=IVjA7wxJInnOhM:&amp;ved=0CAUQjRw&amp;url=http://mnmeditations.wordpress.com/2011/06/15/wednesday-wars-hot-vs-cold/&amp;ei=RJkGU__7B8bL0AWZoYD4CQ&amp;bvm=bv.61725948,d.ZGU&amp;psig=AFQjCNHoQJ21Erpf-iK4Jk-gU7YXXhrFEw&amp;ust=1393027730457006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image" Target="../media/image6.jpeg"/><Relationship Id="rId2" Type="http://schemas.openxmlformats.org/officeDocument/2006/relationships/hyperlink" Target="http://www.google.co.uk/url?sa=i&amp;rct=j&amp;q=&amp;esrc=s&amp;frm=1&amp;source=images&amp;cd=&amp;cad=rja&amp;docid=sUCIa6D8ms4CGM&amp;tbnid=_KY481n0FXeJ1M:&amp;ved=0CAUQjRw&amp;url=http://www.seeedstudio.com/depot/Grove-Light-SensorP-p-1253.html&amp;ei=mZQGU7q5D8LS0QWvl4GABQ&amp;bvm=bv.61725948,d.ZGU&amp;psig=AFQjCNH0UWhmFvMapXbIN6uzhszBG5Rwww&amp;ust=1393026491844738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.uk/url?sa=i&amp;rct=j&amp;q=&amp;esrc=s&amp;frm=1&amp;source=images&amp;cd=&amp;cad=rja&amp;docid=dJfxNeXVW5Q64M&amp;tbnid=F1Sw37f7QelQmM:&amp;ved=0CAUQjRw&amp;url=http://www.rainbird.com/landscape/products/central/IQ.htm&amp;ei=MpgGU8-5LsrI0wXAo4CoCw&amp;bvm=bv.61725948,d.ZGU&amp;psig=AFQjCNG3IbD60AM7nIdqA7KFACafzsiJgQ&amp;ust=1393026880080743" TargetMode="External"/><Relationship Id="rId11" Type="http://schemas.openxmlformats.org/officeDocument/2006/relationships/hyperlink" Target="http://www.google.co.uk/url?sa=i&amp;rct=j&amp;q=&amp;esrc=s&amp;frm=1&amp;source=images&amp;cd=&amp;cad=rja&amp;docid=8NrqR18M8A60nM&amp;tbnid=zJ_Caf5LGenoVM:&amp;ved=0CAUQjRw&amp;url=http://learningideasgradesk-8.blogspot.com/2011/03/do-plants-need-sun-photosynthesis.html&amp;ei=GJwGU7GUPKLb0QXg2YGgBg&amp;bvm=bv.61725948,d.ZGU&amp;psig=AFQjCNHTL9BFYdE8ZFSyRQuwLy6X5_-tFQ&amp;ust=1393028463025563" TargetMode="External"/><Relationship Id="rId5" Type="http://schemas.openxmlformats.org/officeDocument/2006/relationships/image" Target="../media/image3.jpeg"/><Relationship Id="rId10" Type="http://schemas.openxmlformats.org/officeDocument/2006/relationships/image" Target="../media/image5.jpeg"/><Relationship Id="rId4" Type="http://schemas.openxmlformats.org/officeDocument/2006/relationships/hyperlink" Target="http://www.google.co.uk/url?sa=i&amp;rct=j&amp;q=&amp;esrc=s&amp;frm=1&amp;source=images&amp;cd=&amp;cad=rja&amp;docid=V-X7CCTgHpWXmM&amp;tbnid=fXIc8ydmKANv5M:&amp;ved=0CAUQjRw&amp;url=http://www.directindustry.com/prod/hochiki-europe/intrinsically-safe-heat-detectors-65060-451348.html&amp;ei=fJUGU-6mPK_50gWWu4HgBg&amp;bvm=bv.61725948,d.ZGU&amp;psig=AFQjCNFVzmsd9MzM2Fl4zaCezab9Wh6yQA&amp;ust=1393026646324515" TargetMode="External"/><Relationship Id="rId9" Type="http://schemas.openxmlformats.org/officeDocument/2006/relationships/hyperlink" Target="http://www.google.co.uk/url?sa=i&amp;rct=j&amp;q=&amp;esrc=s&amp;frm=1&amp;source=images&amp;cd=&amp;cad=rja&amp;docid=rvdVo1gpBtKkrM&amp;tbnid=IVjA7wxJInnOhM:&amp;ved=0CAUQjRw&amp;url=http://mnmeditations.wordpress.com/2011/06/15/wednesday-wars-hot-vs-cold/&amp;ei=nZkGU6SpAYKk0QWF5YCADw&amp;bvm=bv.61725948,d.ZGU&amp;psig=AFQjCNHoQJ21Erpf-iK4Jk-gU7YXXhrFEw&amp;ust=1393027730457006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7324" y="214290"/>
            <a:ext cx="5506444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GB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Greenhouse Control System</a:t>
            </a:r>
            <a:endParaRPr lang="en-GB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greenhouse_venus_6200_with_glass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7586" y="1137981"/>
            <a:ext cx="7006782" cy="437925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5661248"/>
            <a:ext cx="1654043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GB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Group No.4</a:t>
            </a:r>
            <a:endParaRPr lang="en-GB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500042"/>
            <a:ext cx="2619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Project Description</a:t>
            </a:r>
            <a:endParaRPr lang="en-GB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214422"/>
            <a:ext cx="8858312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The project aims to develop a greenhouse appliances control system that aims to automate </a:t>
            </a:r>
          </a:p>
          <a:p>
            <a:r>
              <a:rPr lang="en-GB" dirty="0" smtClean="0"/>
              <a:t>The process of controlling  all the technical functions including:light,heat,ventilation and feeding. The system should work in an efficient way to maximise the growth of the plants while keeping the production costs to the minimum.</a:t>
            </a:r>
            <a:endParaRPr lang="en-GB" dirty="0"/>
          </a:p>
        </p:txBody>
      </p:sp>
      <p:pic>
        <p:nvPicPr>
          <p:cNvPr id="2050" name="Picture 2" descr="http://www.seeedstudio.com/depot/images/product/GroveLight%20SensorP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928934"/>
            <a:ext cx="1999177" cy="1500198"/>
          </a:xfrm>
          <a:prstGeom prst="rect">
            <a:avLst/>
          </a:prstGeom>
          <a:noFill/>
        </p:spPr>
      </p:pic>
      <p:pic>
        <p:nvPicPr>
          <p:cNvPr id="2052" name="Picture 4" descr="http://img.directindustry.com/images_di/photo-g/intrinsically-safe-heat-detectors-65060-244448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929198"/>
            <a:ext cx="1484357" cy="1285884"/>
          </a:xfrm>
          <a:prstGeom prst="rect">
            <a:avLst/>
          </a:prstGeom>
          <a:noFill/>
        </p:spPr>
      </p:pic>
      <p:pic>
        <p:nvPicPr>
          <p:cNvPr id="2054" name="Picture 6" descr="http://www.rainbird.com/images/products/turf/central/IQv2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0298" y="3357562"/>
            <a:ext cx="3429024" cy="3025609"/>
          </a:xfrm>
          <a:prstGeom prst="rect">
            <a:avLst/>
          </a:prstGeom>
          <a:noFill/>
        </p:spPr>
      </p:pic>
      <p:sp>
        <p:nvSpPr>
          <p:cNvPr id="2056" name="AutoShape 8" descr="data:image/jpeg;base64,/9j/4AAQSkZJRgABAQAAAQABAAD/2wCEAAkGBxISEhQUExQWFRUXGBYaFxYYFhgaGhgYFhgfGBYWFhwYHiggGBolHBUYIjEiJSkrLy4uGiAzODMsNygyLisBCgoKDg0OGxAQGywkICQ1LDQsLDQsLDQsLywtLC8sLCwsLCwsLCwsLCw0LSwsLCwsLCwsLCwsLCwsLDQsLCwsLP/AABEIAPMA0AMBEQACEQEDEQH/xAAbAAEAAgMBAQAAAAAAAAAAAAAABAYCAwUHAf/EAEkQAAIAAwUFBAUGCgoDAQAAAAECAAMRBAUSITEGQVFhcRMiMoEjQlKRoQcUYnKxwRUkJYKys8LD0eEWMzQ1U3OSoqPwQ2Px0v/EABsBAQADAQEBAQAAAAAAAAAAAAADBAUCAQYH/8QAPREAAgECBAIHBwIEBgIDAAAAAAECAxEEEiExQVEFE2FxgbHRIjKRocHh8DNCFFKy8SMkNGKiwtLiBnKj/9oADAMBAAIRAxEAPwD3GAEAIAQAgBACAEAIAQAgBACAEAIAQAgBACAONtY/4uV9tlX41PwUxQ6Snkw8u0vdHxvXT5XZOumdjkymOpRSetM/jFqhPPTjLmkV8RDJVlHk2S4lIRACAEAIAQAgBACANFt7Ts27OmOhw10rurHdPLmWfbiR1s/Vvq/e4X5lRu61TJLFlxE19KjHNjvrXR+B0OW6hGrVhGpGz8H+cPzcwcPUnRk5Ru3+5Pdv/wAvk+6zU+9L57YYJVQhHfehBPFFrmOZ8hygo4bq3mnvwX19CziMZ1yy0rqPF7PuX1fgtdpGyizMLf4OXZ14+tg+hw86ZRxjXG6/m4/ftJejFNRf8n7frb/by+Wh3oomoIAQAgBACAEAR7ZbpcrD2jBQxwgnStK5ndpqYjqVYU7Z3a5JTozqXyK9iQDEhGIAQBXdrXqZKc3f/SAo/WGMTpypanGPN+Rp9HR96Xcvjr9CXsu9ZGH2Wce9sQ+DCLfRc8+Gj2EOPjatfml6fQ68aBSEAYTpqqCzEKozJJoB1jyUlFXex7GLk7JXZhZLSk1A6GqmtDQjQ0OueojmE4zjmjsdVKcqcnGW5ujs4EAIA4947QJKZlwO5TxUoAMg281JoRoIt0sJKaTulfYz6/SMKUnFRbtvtyvxZ11NRUaRUL6d9TTbrSJUtphBIUVIGv8A3nujunBzkoriR1qqpU3N8CpW60Ox7RwAxpQoDShNOzfiM8n48jGrThFLLHbt819UYVac2+smlfTbyfPslz7GY2gd4LTFUE4dzEGnfO5BqRqchxhHa+35w7fLcVfeULX7OD73y5rjtzLBcl4M+KW4GJADVRRSpyGXqnLTfqOAo4iio2nHZ/niamExEpt057ritrd3B9niuzrRVLxyrwvtZUzAUdsgSVw5YiaChIrpXzEWaWFlUhmTSKNfHRpVMji3te1uPe1yOjZp4dFdfCwDDdkRURBOLjJxe6LdOaqQU47PU2RydiAEAIAjXjYlnS2RtDod4I0YcxEValGrBwlxJaNWVKanEqtgt06ysZZGJVNDLrpwaWToCMwDl0NY+fp4yrgqnVVdYr80NirQpYmKmtG+P0frv3lqsNuScuJDXiNCp4MNxj6CjXhWjmg7ox6tGdJ2kjhyLSbPa5qk+jmOCeRcDC/StVPReEZixPUY10pbT1XeaEqfX4aMl70V5cPr8TXf7YrQRuVFHmxJPwwxndPVP8WMeSO8ErUb82/zzJGzc4L24JoBhck6AEFSf+MRb6CqrqZJ8Hcix8HLI12r8+Jjc85p9qaaagLLoq8Fdu7XmcDE9QN0TYKu8TiZ1F7sVZfnge4mCo4dU1u3r3pa+a/GdW871lyRn3nOiDU8z7I5mL2JxdPDxvN+HEp0MNOs9NuZWaTbbNCuaKMyF8KLy4udATzIApSMWnUq9IVbPSC3X5xNX/DwlNyitfm36dhcZMoKoVRRQAABuA0EfRxioqy2MOUnJtvdmcenggBAFXv+SBaK/wCIgNOaGhPuZfdGlhpXpdz8/wAZi4yCWI/+y8tH8mvga5NvnYJUtXwAIVqACxMtsBqWBA7vZnT1o6lSp5pSavr4aq/r8DiFerljTUrJK3C94uz3vwyvxO9c9oMySpbNhVW5lCVJ86V84o14KFRpbbrx1NTCVHUopy32fetPnucu3WISTVf6o+rvlkmmQ3yySPq14aWadXrFr73n9/Pv3p1aPUP2fcfD+X/18u7bW6MWCJTEfWPhVa0xHjmchvPmR0mks0tvP85nMlJyUIbvjwS5v6Li+y7O9YbGspcK9Sx1Y72Y8f8A5pFKpUdR3Zo0aMaUcsfF8W+b/OxaFen3lPxuyPkXwohVSp73ZruxZnPXfF+NCnlSkuF2+O1+75GVPE1sznCXGyVlbfKu3V678SBb37RpjA5zHwqfMSkPTIHziaksiiuSu/N+hWrvrHOS/c7L+lepdpSBQFGgAA6DIRjttu7Po4xUUkuBlHh6IAQAgBAHH2hu7tFExBV0Gg9ddSvUajnUb4zeksF/EU7x95behewWIySyS2fyfP1+xX5BIIdGKtTJhw4EaMORj5OjiauHneDsak0mss1dcjdapjTnxOqjuBDQkhqEmtDoO8cqmJekMesS4ySs1uR04KlHLF8b935YJL1JJJNKljUmgoNeQEUa2InWlmm7s9vwWh8eTXec6AgHIgGtGG8Vj2nialOLjF2T3PVIzs9pmSu0CBQXI75zKgClAtKE1JNSaZ6cdHB9J/w1Bwgvab3I6lKFRxcuHD7/AJ3kV06szEb6szHIVJ/6OgitF1cTV5yZOmrckvgkWy57vEmXTVzm7cTwHIaCPtcJho4emoLx7zExNd1p34cCdFkriAEAVjaafMWaFxuEZKgKSKlScfh7xyKxo4SMHC9ldPj8t9OZjdITmqqjmeVrRK+63215FUN6FnwWWXiY6thqTz/mY4q4pt5Y6/nAlw+BjFZpaX+PiTJOzd4Me0MxEbm1D/sUjcIgdWrazkW44egpZlHXmbBarxsIbGquhNS1MQBoBWq0w6DxCkcObbTnrY7VNRTVPRvx17rnRsMyTau9jYzciSaBwAfDQZYOQyzrrnFuFZqN4r2eX5x7TPqYWLnabvLe/Gyey7Oa8Xq7k+3WOWTjmZgCmE+EknKo9Y1yHWFOpNezE9r0abeepttbhr2cXyPjW+bJIQEzao+EFasCtMNX0pnq3DWuvvVQqLNtqr8u3T0+By69Wg1BXlo7aa6ba8u1/G5EexrgVGzCgeeHjx4xKqjzOS4kToR6tQlqlb5EQNj7oRdaCWzKrndkr0BHCh8oltl1b8d18V6FbMp+yorkotpN9ydlbx8DBmmysk7WUxICqQwUsTQAA9w58I9ShU1lZrjtf1OZOpS0hmi9ktbXe2nuvwL2IxD6c+wAgBAEG+7esiS7s4Q0IUkVqxHdAAzJjmWbK8u51DLmWbbiUuRtDeNqFJCKo9sKB8XJWvICscKThFdY1fsX9zqSjKTyJ2Nf4CvEVYTEJJJIDDMnM5FaaxRqYbB1G3OGr4/2ZL11ZfuMJV6zZT4LTLKn2qfGmjDmIy8X0FGUc+Gfg/o/X4ktPFu9pneShAIzB0MfKyvFuMtGi5muCseKR7cwZYkTOkzGyWjsphcyy5AoneACk1xE1zrSgBAOVfPa6MxlDDXnNNy4HlWm6kMqlbn9CbIvS1z2pKWWqg5sQzKOIxZYjyA60jdoYzE4nWnBRjzf4ivPDYeir1G2+Wifw1t8fiWONcyxACAKlt7eD0l2aX4px71NcJOEL+cfgDxgDr3NciWaWqoAW9dt7H+A3COotcTmSb2OgJR3n3fzj3MjzKzBBUZ6Hcc+oMeyscxuUi/LuWy2hJsvKWzVy9Ug95RTdTQdRpCE3Tfec1aUasbcVqnyf5o+ws1vsId0csMCd6nMGoataClNfsixSq5YuKWrK1fDqc4zk9I6+PMwmzMakymU8D4h50MepZZWmmcylnjem137r5Gm77vaahPaMrBiprhdGI1YDCpArlQEaecd1ayhK1k14p+bIqGHnVg3maabXBp9uyfZbTbxMkuab2iYihQMGJBYHu94DCQfWA9aPHiYZXa9/Xt+x0sHVc45rOKabevDVaa8bcSwxQNUQAgD4TAEKdfFnXWaleAYE+4VMQTxNGHvSXxLEcLWltFlMtDfhG20JPzeVuGVRv10LHzoOMdyqRUVLmRZHdotVqvGTIQKQqKB3V5Dgqj4xXqYmNrNE9HDTm/ZOem09n0q3XD/ADrFPrYlt4CtvoTJ8qRbJRFQ67iNVO455g9Ylp1LO8SnVpSg7TVit3JilTHs76qTT76cjUEecYv/AMiwkXGOKh3S+j+nw5HeGqNewzssI+VTLiZqYRNFkiI09K00OYJBrQgag0zoYuYapGnUUpK6XAkizpSNoMIAMigGQEtgcuQYLSPp6XTlK1pRa7ilPAZndT+K/uS5e0cg+LGnVCfitRF6HSmGl+63gQy6PrLaz8fWxMkXnIfJZqE8MQr7tYtwr0p+7JPxIJ4erD3ov4EuJSEp1tXFe0qugUU8kZh8YAtsx6UpHSVzmUrHEvu40tLq7MykLSgAYa1qOBz+yGU8z8zmf0SlDxTacCQor0qYONgpNkO97ilSZeJZuM1Apl78jHljq52ltaGXJlTFxCZLXWhFQAKEHPUjMb6Rbowllzxexn4mpTzqlNXUu6259aypLqyS6vxrVm/OY195iRTlPST0+XwRE6NOleUI3fzfi/U+3Veiy5ZDBixZmCKjd3EalSzhVrixHz848rUHOV1a2mra8ldjC4qNODTTvduyT0vwu0le9/zU3y79YzEBlhUZgtS9WBbJcgKa0Gu+OHhUotqV2uzT88CRY6TnFONk3bfXXbRab6bnbimaQgBAGE+SrqVYVVgQQd4OojmUVJNPZnUZOMlKO6ONP2akUOHGmXquT+nWKE+i8NLhbxLi6RrcbPw9LHD2Gl4ZM+ZwIJ5hVr95i3Vp5vAq03rbmUO03w0xi7mrNmf4DkIzXC59dCkoJRjsjIXsPZ+P8ouLENK2Uy5dEJtvO/h9yVYrfjdFwkBmVSwrkGNK6bqx7/ES/lIqnRcYxb6zb85lo+YiRaUVWxila9QRTWKfSv8AiYCrdcPJpmZS0qI7TGPz9I0kjUxiaKJER5raACpJAAqBUnTM5Rbw9GVaahHdna5vgSkuO0Nr2ajmxY+4AD4xvU+gqv7pJEDxtFbXf53/AEN8vZivjnH8xAv6WKLtPoSkvek3+eJFLpL+WPxfpYlS9mrOPErP9Zj9goPhF2HRuHh+25DLpCu9nbuX4zsReKRULYPyoh07v7to9jucy2LKSTz+H2RJoiPVka0XhLlECY9CRWlCcvIRy2jpJnOt9psk4gu1cOmTjXXQchDQ99o515SbJg9DXHUe3pv8WUcux0rkoNLZJUtyMQVWXiCgGaniPsi9RU1HNHbZ+JmYl0pTyT33XhxXcZmXNnEPKxBQjkEgYHORQUOZBocxx1495oU1lna913rn+fIhaq1mp0r2s+58u1rtXxNTWpSqtWgalK/SFRHSg02uR460XFSvo7W8SIqspqcLsDVWYtQUNR6NSqkimpPlEraa007rebuytlmnd2bWqbv/AEqy05/I+Wi9JxbKa7OCCJaZVoa0woKkHTOusexoU0vdSXN+r+h5UxVVvSbclqkuzhZa2e2ty8Axin0p9gBAGE3wnoYAp+ygpY7T0b9XHktmSUvfj3o8eU5Rnn2z3OitzWgiolnPmo+0xJ1UuRSfSGGTtn+T9DsXaltVpSsnowyBvBklQG0NfDXnEi61K3oZ1ZdHzzTze07v92/w5lxmypQnL2Phpz1zrr5RV6SzPA1M29vQyaNusVieWj4BRNWxgzRIkdJGuTZnnMyLgyUHC5IxAmhpQHIZe8RrYDo94lNxkk1wPZ1Y0kpSv4cCbZJtrs5AaU0yXwDBiPqGtacmHmI+gw7xtD2aizx5p6lapHDV9VJRl8Pjw+HwLLGwZQgBAFXnD8pp0/dtAHfmAYsuH2//ACJFsRStcjT7BLchnTFlrnvOmXKDswroi2izWWUFxpQtUjxfx5iOHuSRvbU594mzlaSlo1Rnnp5x4OJgAAEJQTFCgNLYA4hke7XRgRluOY31GjSvkSTtyf5wMjEJdY5OKktbp8Vfh2rhwe3arVZbQsxQyGqnT7wRuI0pFCcJQlllualKpGpFSg9CpWmyOGaWspnwvVRhOErixoCx7tKHDruMakKkWlNySutdddrPTftMOpSmm6Si3Z3Wmlr3Su9Ozci21BLLoRUS38PFFIdV5goQIlptztJcV89r/EgrRVNSg1pF7did0vhoXezykVQEVVXcFAA+EY0pSb9p6n0lOEIxtBJLsNscnYgBAGM3Q9DAFS2YH4paOjfq48ex3S99d6PGl0jPPt3udFb7tAFBMOXJT9oiTrZ8yk+j8M3dw+b9Tu3ZLt7mU7NWWSjN/V5oSCdBXNaxIutauZ1Z9HwzQy6q6/dv8S5WgS+0Blii05658YrdIKX8FUzcjKoW62Nj689QQCQCdBXXpHw6pt6pGyot7BVmMHZUxKhAahq2YrULvXPdnyi/Q6OqVqLqw1tw4njlCLUZOze3L4/neaVnEFXQjEpqp3cweRGRjnDVp4eqprdHbgmnCWzLhd9sWdLDrv1G9SNVPMR9xQrRrQU47Mwq1J0puLJMSkQgBAFanD8or0/YMAd+ZJJJodY7UrHDhciXheXZMFwFsq1rQcKaRwdkZ75xCnZn3/yj1Ox41dEW22vGuHBhzH/dIN3PErHMcnGKNTKgB8JauSsfVJ3HSuR1jVpW6tacu/b59qMLEOXXOz59zd9nyvwfPR7ne2fsUxC7uCmOno+nrtTIMdMtwFeVTFVYytGOtuP0XZ+d9/A0akXKctL8Pq+F+7hv2dmKhoHEvS4mmzS6uFDBQww1NRUVGY1FB5Rco4pU4ZWr+Jm4jAyq1c8ZJJ2vpfbxX4jrWSR2aIgJOFQtTqcIpU+6Ks5ZpOXMvUqfVwUL3skvgbY5JBACAMZmh6GAKps9lZLR0b9CPJOyZJS9+PejxhdIzz7biWmRsczKD2y5gHJajPgcWcWFQ7TGl0wotrI/j9idYdk5iPLb5xVVdGK4SKhWBK+LKtKeceqi+ZDU6VhKLXV6tPW69C43hNDtiC4chlEPSS/ylTuMvDfqxN1w2VZvbhhVSqJ9rGnA95fdGZ0JQjKjPNs9C/jKrp5Mu+r+nqfbgxSrTMlP4sANfaCHJh1D+8Ebon6NpPDVqlB967jzGNVKEakdr+fDwsTb1uNZlXl0SYdfZf6w3H6Qz6xZxnRtPEe0tJc/Ugw+NlT9meq+a7vQ4l321rLOImAqreMH3CYp0IGhI3cxSMzBzqYKr1dX3X+XL9elHE0rwd2tvR/Tt7y5Ax9IYR9gBAFcmj8oL0/YMAWOAEAR7VNdaYUxcc9IA5lqmOy95aZg1rHcr2OI2vucu87vaWomeKUwBaueAtrXimfl000MNWU0o7Nbdv38zHxuHlTbnvF79l/+vl3bdLZa1TGVlNWRKBXPxSvrU4+WoiHGU4xaa3e6+viWOjas5JxesVs/p225+D1R3YpGmIAQAgBACAMZmh6GAKpckutln9GP+yOJxzIloytNeB4wugiifasUgLlouK6bKWkObUvaYpTdnh9cMCEzPHKsTQhHR3MvE4rErPFUnbVXvw5npN8sxqWXCaDKOekf9LPuMDC/rRJWyqUklvbdz/p7n7ERdEwy4Zdt2T9ISvVtyS9fqdUyFxB8IxAEBqZgHUV4RoZVfNbUp55Zct9ORsjo5I1usMucuGYtRuO8Hip3GIqtGFWOWauiWlWnSlmgz7d9l7KWssMzBRQFqVpuGXDTyj2lT6uChe9jytU6ybna1yREhGIArs3+8F6fsGALFAEK3dtiHZ0w0z0rXzgDUvznf+zAGNoWZh71KV5a+UBYn2cVRR9EfZANXMpUtVAVQFA0AFAOgEeuTk7s5jGMVlirIzjw6EAIAQAgDm3lfUqTWpLMKDCueZ0BOgPLXlE9KhKp2FeviY0lzfJEuUzFKuApIJwg1pyJ3mIpqKdoktNycbyVny5FduL+y2j6rfoRw9ial7670eKLp5Rnn2/Ettnl3ThGJnrQVr21a764RT3ROuqMaUukruyX/H6k675d0drLwM2PGmD+v8eIYNRTxU1yjpKlfT6kc30lkeZK1nf3dral3v1mCMX1oPdXlHGPV8NPuMvCK9eKOrckrBZ5Q34FJ6kVPxJiTDQyUYx7Ec4qWatJ9rJsTkAgBACAEAIArs3+8F6fsGALFACANFpluaYWw8ctYAhW5HVas9RUZUgCfZfAn1R9kAbYAQAgBACAOLtheTWeyvMXI1Va+yHYKW655c6RNQgpzSZzJ2R51c16NaLbZEGaK9cPMVYnme7WvWNCoslOTK8aaclc9dmaHoYyS0Ve4f7LaPqt+hHj2O6XvrvR4qugjPPt3uMQgLFouG8bCGs6GzMZuKUMePLtCwAfxaYs6UiaMoaaamXiaGLeeSqLLrpbhy2PVJ0nFMCTKOCMwQKEZ5ERalFSVnsfNxk4vNF2Z1wI9OT7ACAEAIAQAgCtzT+UV6fsGALJAEC8LuM1gcZWgpSlR11EARxc5H/l+H84A0W6xdmuLHizApT+cAdexH0afVX7IA3wAgBACAEAarTZ0mKyOoZWFGUioIO4x6m07oHMujZiyWVi8mUFY5YizMQDuGImg6RJOtOatJniikdaZoehiI9Kts8fxW0dG/Qjx7HdL313o8WXTyjPPt+Ja5G1yKoHzZcgBkwAy4DBlFhVlyMWXRMpSb61/D7kywbXK8yWgs4GN0XFjGWJgtfBurWPVWTexHPoqUYuXWbJ8OzvPQElFJ6KWxb6+/nyiwYZ07Xb0lEY6qGyDUqteBpoesSQpSmnl+BDVrxpNKel+PAkS5gYAqQQdCDUHoRHDTTsyVNNXRlHh6IAQAgBAFYnH8pJ0/dtAHft1ulyVxTGCj4k8ANSY7hTlN2iiOpVjTWaTOJ/S2WfBLdhx7o++LEsKoaTkkyrHGOetODa8DYbxs1op2mJCugbn9WoivOCjs0y1TqOS1i13/YjXgtnCVlNVqjedN8cEhYLvPopf1F+wQBIgBACAEAIAQAgDGboehgCp7NH8UtHRv0I8ex3S99d6PGV0EZ59u9yelz2ggESmoen8Y76uXIqPHYdOzmixXTarepkyzLAlBpascIqEqAxybctd0TRdRWVjMr08BPNPP7Tu9+PwL9J7MWmWJZqvGtc6GsWDDOptDID2acD/hsR9ZRVSPMCJaMnGaaI6sFODizze5NsWlqrHxDxj/EUe19LDSja1ArUVEaNWgp6EFNZNj1hGqARoc4yS2fYAQAgBAFUnt+VEHL920AVLb29mNsmITlLwqo4VUMT1Jb4CNfCJRpJriZ+Ipuc9eBw5N8MuQankPviSpShUd5I5pxnTVosm2S8bRNrgzpr4Rr1ivUp4en7y8yWPXvZ+RbBOkmzS6ik+i4x3tRqfZz1y4xn1MuZ5di3C+VZty43WfQyvqJ+iI4OiVACAEAIAQAgDB5gFATQk0A4nlHqi3scuSVk+Im+E9DHh0VHZU1slp6N+rjx7HdL313o8cXSM8+3e51U2gtAAGPT6K/wiXrZ8yg+jMM3fL836nXu2025nlM1OyLIWNJY9GSMR4+GvOJIuq7P0M+tT6Phmj+5X/m38ty92d5XzqX2Pg/O1oa+LPhFgxC2EVgCmL8m1kE3HimYK17Kow/VrSuHlWvOLf8AGTy2+ZxkRdIqHYgBACAEAVC0N+VkH0f3bQB5/t//AHhaOqfqkjYw36S/OJBLc5t33YZoJDAUNOMc1sQqbs0exjcnS7jcaTadAR9hiB4yD3idZHzLXJt6iyS5BWsxaVmZZ5k9d8U6klKTaO0rIvt0H0En/LT9ERwekuAEAIAQAgCLeNtWShc56ADix0H89wBO6O4QcnY5lLKrlb2dvLt7dODNiaXLFOHeIxFRuAyHnnrFuuslFRXFlOjTbrOpLlp9i1zvCeh+yKJeKZsc1bHaejfq48ex3S99d6PIV0jPPt3udmXcDEA41z5ExOqD5mPLpmmm1lfyJtguqbLeWxmkqjoxWrUKqwJWlaZgUjpUpLiV6nSdCcX/AIervroXmy25JtslMi4BpTLUA55dYsGKXWAEAIAQAgBAEa8bckiW0yYaKoz4ngBxJOUAU/Z0TrZbPnhUJLWoHPulQo4kVzMAUnb/APvC0dU/VJGxhv0l+cSGW5wFBOlT0iY5PgMAeu3RYHn3TIVKYgtQDvoxyruMY+I/UZNHYn7KX0HAs8wYZksYQDliC5b9GFMx59IToscAIAQAgBAFY2/sU+ZIUyFLsj4ig1IKlSV4kV04ExZw04xl7RxNXRW/k4ua0i0vaJst5a4GXvqVLFiuQDZ0GGtenlPiqkHDKnc5hF3LZtZtCtlTCKNNcHCvAaYm5cBvPnTPJSFs3dcyRYp3aChdWYLvAwUGLgeUePY7pe+u9Hi6nKM8+3e5ljy1y6x6eZVfYmXMx+cWfM/10nf/AOxY9juiKtFdVLTg/I9a2okzJM5LUihlUAEcCK68ji1i+fFlhuu8EtEsTE0ORG9SNQYAlwAgBACAEAef7VTmttul2JCQiEGYRxpVj5KaDmxgCftrf4sEhJFnAE1hRAM+zQZY6bzXIV1NTnShs4aj1ju9kcTlYpd1WGWp7Sf6WYTU4jiAJ418Tcz/ADjQk3stCu2WNL7oKDIcBkPhEXVnhAvKZInj0iAn2hkw6EZ+/KOopx2GpD2av57vnCW7FrM5z+hX1xwI3gajPWOa1FVI3W5LCdi2bb2IpgtknJlK4iN/sNz3KeIIjLJyz3XbRPlJNXR1BpwOhHkajygCVACAEAIAQBqtM9ZaM7GiqpZjwCipPuEAUPYuzNbbTNts4VCtSWp0DbvJFp5muogCDt3tHMtE42OzthlqaTXB8RHiUkeouhG85aa1a1Tgjf6PwkaUOvqLV7L6974clr3arns1ms4BCh39twCa/Rrkvl8YgUkjutKrV3dlyOyb8qKHMcI66wrfw5Xb6u2zzqsgEqZqCoopP0gMvMZ9Y5ckXaNWpT0lqiwfJ/tM07FY7UcUxQcLNmXUeJG9pgN+8dCTao1L6Mo9JYOMF11PZ7rl9vJmywsbBb+xr6GdTD+ce55hqr0NYnMcvMAaLJa1mA4TmpIZTqpGoMdzpuG5FSrRqJ5eG65M3xwSiAEAed/Jme2tNttBzJagPKY7OR/tWAKptheBmW+e5zwOUXkJfdy8wx842KEbU0iCWrOd+ETEtjmw/CBhYWH4RMLCxqtNqxihhYWPWNmJhtV1BWzPZzJf+iqoetApjJxMctRk8HoY/Jlai9lZT6kw06Mob7S0QHRb4AQAgBACAKv8pNqMuwTaZFyieRYYvgCIA13G/wA0uhZijMSGm9WcFxXzIEcydk2TYen1lWMObR5HY7XgqcyTqd56+cZ7Vz7CcMxJ/Chjyxx1Q/CZ5wsOqQ/ChhYdUYSL0MufKnjWWyseYU5jzWo847i8rueyo56bpviemfKfLpKkzRkyuVB+spYH3yxGgfFlxsk7GiP7Sq3+oV++AKC1+hLwtQQ0wkU4FlADo3IkMORAO6NNQzUYplF08tVzXEvtitKzZazF0YAjiK7jzGkZsouLsy6ndXN0eHogDzb5IHwPbZJ8SOnwLo3xUe+AKftVZilttKn/ABXbyc4x8GEbNF3pxfYV5aMgS5MTEMpm4WeFiPrDF5EDpTI7pSPCVSuet7DehuvtGyFJ0zyBND7lr5xk4p3qMsw2I/ySofm01uM2g/NRf4xXOi8wAgBACAEAU75WJZN3uR6ryiehbD+1AGVn9PcYCZk2SgA3tLShH+paRzNXiyzg5KNeDfNHj8qXijOlKx9e3YnSbHEEqpG5m/5lHHWnGcjTrJEkap2pkP5qzMEXxOQq9WNB8TE8XckzqKzPhr8D1b5WJwSyyl3maD5KjV+0RpHw7LfdcopJlKdVloD5KBAHnl+bB2o2qZMkMhSY7PVmIKlziYMKGoqTSlY0KeKgoJS4ETg7noFy2D5vIlysWIqM24sc2NNwJJyilUnnk5EiVlYmxweiAPJLZbBdl+NMbuyLR4juHaBS7Hd3ZlGPANHTi0k+ZxGak2uXpc7nyk7PF6WqWK0FJoHsjwzPLQ8qbgYu4Orb2H4EdeLtdFHkSY0jNnMlrZ49sQOoapsiPDuNQyum5HtU5ZSZVzZtyLvY/cN5iKrUVOOZlyjeTsi6fKTeiWWxpZJWTTAEVRqJSUB99AvOp4RiNtu7NE7WwdhMmxy0bxAvi5MWqR5R3UjlaXYiGjUzpvtfy0LDEZMIAQAgBAEC/rtFps86Qcu0RlB4Ejut5Gh8oAovyP3wQs2wTu7Nks5VTwxUmL1V6n8+AOTtFs2bLPIA9E5JlncAcynVdOlIyMVF05dh9PhcX19O73W/r4nyy2OsZdSrY6lMmGw5aRB1+pxnOfa7JSLNOrckjM62wezpmTxaHHo5R7tfWmbqcl1rxpzjXwcXL2nsip0hislPq1u9+xffyF/T/wAJXtKsyd6VIJxnd3SDO8qhJfWNIwD06AEAIAQAgCnbZbOJbUtEtjhcYHlP7LYcNDxU0II511Aiw1mpxXeVIvLVm+7y+xVthduzZSLDeVZeAAS5raBT4VmH2KeF9Ka0pWIJRcXZlmMlOKktmW28tjZUz0lnYJizw6yzXMFaeEdKjgIu0sa46T18ynXwanrB28jmf0TtAywqeYYU+NItrGUufyM6WAxF9EvibrPsTMc+kdUXgveb+A+MRTx0F7quWKOAqfvdiZe992G55OEUMwiolggzHO5nPqrzOWtAdIz6lWVR3kakKcYKyKrsdd023Wl7fbNQFaUlKDMnAwB0RaHDxPe5n2NN2UmRzqptwW6Xmek3IvogeLOfe5p8KR1iH7fw8jnCK1LxfmyfEBZEAIAQAgBAHmfyk7MT5c5bzsNROl0M1FFS2EU7RR63d7rLvXzqB2NlNsLHe0oSpmFZ1KtJJ1p68k+sOmY38TxUpxqRyyWh3TqSpyzRdmS32VKH0bBhwbIjzGR+EYOK6IqPWk0+x+v9jQjj017aNhuSZTwj3iMqPROOz2cNOd163+R7/Fw5nyRsopNZrVHsrv6nX3e+NvC9FOOtZ+C9TmePdrQXiV3bHblEAsV3d+c3cxSxUJuwy6eJ+mS9RSNpJJWRnSk5O7O98n+ynzGSS9DPmUMwjMKBpLU8BU1O8k7qR6eFqgBACAEAIA5NsNJk7/Lln4uPuEWqesY97+hSq6VJ9y/7FbvjZ+z22zWdJ697NFmLk6GpBwtwquhqDwiSrTUqk/iQ0KrhSp/Dz9Cpzdlr2usn5hau0lVylmg1OnZzKy6mubAgnlFWNKUti7OtGHvG/wDpntCigtYpZBFQ3ZMcuPcnUjzq5Xy21Ouuhlz30NU29NorUUQ4LMszwkYUBB54nmL5UjpUZtN223OJYmmnFX97YmXPsDLkWiU1pmfOZjPVsQOAnLUNUuebcNImp0YunKTK9fESVWEFom9S72ZvxicPoL8G/nEk1/hR7yGm/wDMTXYvM6t0D0Ermin3iv3xVr/qS7y9hf0YdyJkRE4gBACAEAIAQBQdr/kvs1rYzpDfNp9cWJRVGatcTKCMLV9ZSM8zWAK+i7T2HugLa0GhJWZQdWKTSetYA2DbHaJu6LuUHiZE0DyxTafGAMW2ev8AvHK1zls0k+JKrp9SSe+OTvAF42S2Kst3issF5pFGnPQtTeFpki8hwFawBZIAQAgBACAEAce+jhLneZLf7Dl+sMW8PrZdq+f9ihi3lzPnF/L+5CtaUYKP/HMLU5dwn9aTE0HdX5q3n6FaqrSUV+138v8AyJ1uTFNlrxcf7QW/ZiGm7Qk+z7Fqsr1Ix7fLX6EJx+KyxvwqPOtPtiVfrSK7X+WiuxGODOX9AIvSs4J+zT3x7fftv/Tc5svZ/wBtl/yS+hutaVng+yUp+e9PsWOYO1O3O/yRJVV6yfK3zf2Nb5TJrfRce5Q0erWEV3edjl6VJS7H5Jnesi0loOCqPcIozd5NmnSVoJdiN0cnYgBACAEAIAQAgBACAEAIAQAgBACAEAIA49+jNeaTF82ZKfYYt4Z6PvT+TKGMWq7mvi4my13cS8165NLIA3hu7n/xrHMKyUYx5P5fjZ1Vwzc5Tvuvnp6I+SWxzpR+gz+8AD9Mx7JZacl22/PgIvPVi+xvyX1IuHuSl4TQv+idT7FiS/tSfZ5xIbexCP8Aut8JfYwUf2k+wQfJZzzD8CI9b9zt9EjhK3Wvl9JSkbp478xuD2Yf8h//AHHMfdiuyXl9iSa9uUu2H9X3Ilu8M0jUzXX32av2ge6JafvR7l/UQVm8s7fzNf8A5lmAjNNk+wAgBACAEAIAQAgBACAEAIAQAgBACAEAIA5V+6yecxV95B/ZMWsN+7uZRxumTvS+f2OoRFUvHIuUd6nsS1Xr3mX92PfFvEe73tv5L1KGE9638qS+bX0MQvfReE9/saZ98e39ly/2r6I5StOMf9z+sifbLMvZzsKgM6tXmcNBWIKc3mjd6L1LVWkurnlWrT8jnKcUuaw07WSfJezY/fFh6Siux/UqJ5oTkv5o/LKzJLF2qzBXCe2rWldFCn4Vjx1erkn2fU6VDrYyV7e1f5JHaimaAgBACAEAIAQAgBACAEAIAQAgBACAEAIAQB8IgD7AEKwWMy2mEkEM1RyBJah82MTVKimorkV6NF05Sd93p5/UiKPxmnCYzeRkqPtMSv8ASv2f9iBL/MW7W/8AikddhUUioi81dHCsYIsj1BBzrXioA/Zi7Ut16sZtJNYV339NPodG6vC/+ZM+DU+6IK267kW8N7r735k2ISwIAQAgBACAEAIAQAgBACAEAIAQAgBACAEAIAQAgDkr/bCP/WW+Kr9xi0/9Pft9WUV/q7dl/JHWiqXiLeo9DN+o/wCiYlo/qR70QYn9Gfc/Iwug1lk8Xmn/AJGj2v71uxeSPMLrC/bL+pk2ISwIAQAgBACAEAIAQAgBACAEAIAQAgBACAEAIAQAgBACAI94CsqZ9R/0TElL3496Iq6vSl3PyNNyH0KniXPvcmOsR+o/DyI8J+kn3+bJ0QlkQAgBACAEAIAQAgBACAEAIAQAgBACAEAIAQAgBACAEAYzFqCDvBj1OzPGrqxCuIUs8r6o+OZiXEfqyK+DVqEO4nxCWRACAEAIAQAgBACAEAIAQAgBACAEAIAQAgD/2Q==">
            <a:hlinkClick r:id="rId8"/>
          </p:cNvPr>
          <p:cNvSpPr>
            <a:spLocks noChangeAspect="1" noChangeArrowheads="1"/>
          </p:cNvSpPr>
          <p:nvPr/>
        </p:nvSpPr>
        <p:spPr bwMode="auto">
          <a:xfrm>
            <a:off x="28575" y="-2103438"/>
            <a:ext cx="3752850" cy="4381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58" name="AutoShape 10" descr="data:image/jpeg;base64,/9j/4AAQSkZJRgABAQAAAQABAAD/2wCEAAkGBxISEhQUExQWFRUXGBYaFxYYFhgaGhgYFhgfGBYWFhwYHiggGBolHBUYIjEiJSkrLy4uGiAzODMsNygyLisBCgoKDg0OGxAQGywkICQ1LDQsLDQsLDQsLywtLC8sLCwsLCwsLCwsLCw0LSwsLCwsLCwsLCwsLCwsLDQsLCwsLP/AABEIAPMA0AMBEQACEQEDEQH/xAAbAAEAAgMBAQAAAAAAAAAAAAAABAYCAwUHAf/EAEkQAAIAAwUFBAUGCgoDAQAAAAECAAMRBAUSITEGQVFhcRMiMoEjQlKRoQcUYnKxwRUkJYKys8LD0eEWMzQ1U3OSoqPwQ2Px0v/EABsBAQADAQEBAQAAAAAAAAAAAAADBAUCAQYH/8QAPREAAgECBAIHBwIEBgIDAAAAAAECAxEEEiExQVEFE2FxgbHRIjKRocHh8DNCFFKy8SMkNGKiwtLiBnKj/9oADAMBAAIRAxEAPwD3GAEAIAQAgBACAEAIAQAgBACAEAIAQAgBACAONtY/4uV9tlX41PwUxQ6Snkw8u0vdHxvXT5XZOumdjkymOpRSetM/jFqhPPTjLmkV8RDJVlHk2S4lIRACAEAIAQAgBACANFt7Ts27OmOhw10rurHdPLmWfbiR1s/Vvq/e4X5lRu61TJLFlxE19KjHNjvrXR+B0OW6hGrVhGpGz8H+cPzcwcPUnRk5Ru3+5Pdv/wAvk+6zU+9L57YYJVQhHfehBPFFrmOZ8hygo4bq3mnvwX19CziMZ1yy0rqPF7PuX1fgtdpGyizMLf4OXZ14+tg+hw86ZRxjXG6/m4/ftJejFNRf8n7frb/by+Wh3oomoIAQAgBACAEAR7ZbpcrD2jBQxwgnStK5ndpqYjqVYU7Z3a5JTozqXyK9iQDEhGIAQBXdrXqZKc3f/SAo/WGMTpypanGPN+Rp9HR96Xcvjr9CXsu9ZGH2Wce9sQ+DCLfRc8+Gj2EOPjatfml6fQ68aBSEAYTpqqCzEKozJJoB1jyUlFXex7GLk7JXZhZLSk1A6GqmtDQjQ0OueojmE4zjmjsdVKcqcnGW5ujs4EAIA4947QJKZlwO5TxUoAMg281JoRoIt0sJKaTulfYz6/SMKUnFRbtvtyvxZ11NRUaRUL6d9TTbrSJUtphBIUVIGv8A3nujunBzkoriR1qqpU3N8CpW60Ox7RwAxpQoDShNOzfiM8n48jGrThFLLHbt819UYVac2+smlfTbyfPslz7GY2gd4LTFUE4dzEGnfO5BqRqchxhHa+35w7fLcVfeULX7OD73y5rjtzLBcl4M+KW4GJADVRRSpyGXqnLTfqOAo4iio2nHZ/niamExEpt057ritrd3B9niuzrRVLxyrwvtZUzAUdsgSVw5YiaChIrpXzEWaWFlUhmTSKNfHRpVMji3te1uPe1yOjZp4dFdfCwDDdkRURBOLjJxe6LdOaqQU47PU2RydiAEAIAjXjYlnS2RtDod4I0YcxEValGrBwlxJaNWVKanEqtgt06ysZZGJVNDLrpwaWToCMwDl0NY+fp4yrgqnVVdYr80NirQpYmKmtG+P0frv3lqsNuScuJDXiNCp4MNxj6CjXhWjmg7ox6tGdJ2kjhyLSbPa5qk+jmOCeRcDC/StVPReEZixPUY10pbT1XeaEqfX4aMl70V5cPr8TXf7YrQRuVFHmxJPwwxndPVP8WMeSO8ErUb82/zzJGzc4L24JoBhck6AEFSf+MRb6CqrqZJ8Hcix8HLI12r8+Jjc85p9qaaagLLoq8Fdu7XmcDE9QN0TYKu8TiZ1F7sVZfnge4mCo4dU1u3r3pa+a/GdW871lyRn3nOiDU8z7I5mL2JxdPDxvN+HEp0MNOs9NuZWaTbbNCuaKMyF8KLy4udATzIApSMWnUq9IVbPSC3X5xNX/DwlNyitfm36dhcZMoKoVRRQAABuA0EfRxioqy2MOUnJtvdmcenggBAFXv+SBaK/wCIgNOaGhPuZfdGlhpXpdz8/wAZi4yCWI/+y8tH8mvga5NvnYJUtXwAIVqACxMtsBqWBA7vZnT1o6lSp5pSavr4aq/r8DiFerljTUrJK3C94uz3vwyvxO9c9oMySpbNhVW5lCVJ86V84o14KFRpbbrx1NTCVHUopy32fetPnucu3WISTVf6o+rvlkmmQ3yySPq14aWadXrFr73n9/Pv3p1aPUP2fcfD+X/18u7bW6MWCJTEfWPhVa0xHjmchvPmR0mks0tvP85nMlJyUIbvjwS5v6Li+y7O9YbGspcK9Sx1Y72Y8f8A5pFKpUdR3Zo0aMaUcsfF8W+b/OxaFen3lPxuyPkXwohVSp73ZruxZnPXfF+NCnlSkuF2+O1+75GVPE1sznCXGyVlbfKu3V678SBb37RpjA5zHwqfMSkPTIHziaksiiuSu/N+hWrvrHOS/c7L+lepdpSBQFGgAA6DIRjttu7Po4xUUkuBlHh6IAQAgBAHH2hu7tFExBV0Gg9ddSvUajnUb4zeksF/EU7x95behewWIySyS2fyfP1+xX5BIIdGKtTJhw4EaMORj5OjiauHneDsak0mss1dcjdapjTnxOqjuBDQkhqEmtDoO8cqmJekMesS4ySs1uR04KlHLF8b935YJL1JJJNKljUmgoNeQEUa2InWlmm7s9vwWh8eTXec6AgHIgGtGG8Vj2nialOLjF2T3PVIzs9pmSu0CBQXI75zKgClAtKE1JNSaZ6cdHB9J/w1Bwgvab3I6lKFRxcuHD7/AJ3kV06szEb6szHIVJ/6OgitF1cTV5yZOmrckvgkWy57vEmXTVzm7cTwHIaCPtcJho4emoLx7zExNd1p34cCdFkriAEAVjaafMWaFxuEZKgKSKlScfh7xyKxo4SMHC9ldPj8t9OZjdITmqqjmeVrRK+63215FUN6FnwWWXiY6thqTz/mY4q4pt5Y6/nAlw+BjFZpaX+PiTJOzd4Me0MxEbm1D/sUjcIgdWrazkW44egpZlHXmbBarxsIbGquhNS1MQBoBWq0w6DxCkcObbTnrY7VNRTVPRvx17rnRsMyTau9jYzciSaBwAfDQZYOQyzrrnFuFZqN4r2eX5x7TPqYWLnabvLe/Gyey7Oa8Xq7k+3WOWTjmZgCmE+EknKo9Y1yHWFOpNezE9r0abeepttbhr2cXyPjW+bJIQEzao+EFasCtMNX0pnq3DWuvvVQqLNtqr8u3T0+By69Wg1BXlo7aa6ba8u1/G5EexrgVGzCgeeHjx4xKqjzOS4kToR6tQlqlb5EQNj7oRdaCWzKrndkr0BHCh8oltl1b8d18V6FbMp+yorkotpN9ydlbx8DBmmysk7WUxICqQwUsTQAA9w58I9ShU1lZrjtf1OZOpS0hmi9ktbXe2nuvwL2IxD6c+wAgBAEG+7esiS7s4Q0IUkVqxHdAAzJjmWbK8u51DLmWbbiUuRtDeNqFJCKo9sKB8XJWvICscKThFdY1fsX9zqSjKTyJ2Nf4CvEVYTEJJJIDDMnM5FaaxRqYbB1G3OGr4/2ZL11ZfuMJV6zZT4LTLKn2qfGmjDmIy8X0FGUc+Gfg/o/X4ktPFu9pneShAIzB0MfKyvFuMtGi5muCseKR7cwZYkTOkzGyWjsphcyy5AoneACk1xE1zrSgBAOVfPa6MxlDDXnNNy4HlWm6kMqlbn9CbIvS1z2pKWWqg5sQzKOIxZYjyA60jdoYzE4nWnBRjzf4ivPDYeir1G2+Wifw1t8fiWONcyxACAKlt7eD0l2aX4px71NcJOEL+cfgDxgDr3NciWaWqoAW9dt7H+A3COotcTmSb2OgJR3n3fzj3MjzKzBBUZ6Hcc+oMeyscxuUi/LuWy2hJsvKWzVy9Ug95RTdTQdRpCE3Tfec1aUasbcVqnyf5o+ws1vsId0csMCd6nMGoataClNfsixSq5YuKWrK1fDqc4zk9I6+PMwmzMakymU8D4h50MepZZWmmcylnjem137r5Gm77vaahPaMrBiprhdGI1YDCpArlQEaecd1ayhK1k14p+bIqGHnVg3maabXBp9uyfZbTbxMkuab2iYihQMGJBYHu94DCQfWA9aPHiYZXa9/Xt+x0sHVc45rOKabevDVaa8bcSwxQNUQAgD4TAEKdfFnXWaleAYE+4VMQTxNGHvSXxLEcLWltFlMtDfhG20JPzeVuGVRv10LHzoOMdyqRUVLmRZHdotVqvGTIQKQqKB3V5Dgqj4xXqYmNrNE9HDTm/ZOem09n0q3XD/ADrFPrYlt4CtvoTJ8qRbJRFQ67iNVO455g9Ylp1LO8SnVpSg7TVit3JilTHs76qTT76cjUEecYv/AMiwkXGOKh3S+j+nw5HeGqNewzssI+VTLiZqYRNFkiI09K00OYJBrQgag0zoYuYapGnUUpK6XAkizpSNoMIAMigGQEtgcuQYLSPp6XTlK1pRa7ilPAZndT+K/uS5e0cg+LGnVCfitRF6HSmGl+63gQy6PrLaz8fWxMkXnIfJZqE8MQr7tYtwr0p+7JPxIJ4erD3ov4EuJSEp1tXFe0qugUU8kZh8YAtsx6UpHSVzmUrHEvu40tLq7MykLSgAYa1qOBz+yGU8z8zmf0SlDxTacCQor0qYONgpNkO97ilSZeJZuM1Apl78jHljq52ltaGXJlTFxCZLXWhFQAKEHPUjMb6Rbowllzxexn4mpTzqlNXUu6259aypLqyS6vxrVm/OY195iRTlPST0+XwRE6NOleUI3fzfi/U+3Veiy5ZDBixZmCKjd3EalSzhVrixHz848rUHOV1a2mra8ldjC4qNODTTvduyT0vwu0le9/zU3y79YzEBlhUZgtS9WBbJcgKa0Gu+OHhUotqV2uzT88CRY6TnFONk3bfXXbRab6bnbimaQgBAGE+SrqVYVVgQQd4OojmUVJNPZnUZOMlKO6ONP2akUOHGmXquT+nWKE+i8NLhbxLi6RrcbPw9LHD2Gl4ZM+ZwIJ5hVr95i3Vp5vAq03rbmUO03w0xi7mrNmf4DkIzXC59dCkoJRjsjIXsPZ+P8ouLENK2Uy5dEJtvO/h9yVYrfjdFwkBmVSwrkGNK6bqx7/ES/lIqnRcYxb6zb85lo+YiRaUVWxila9QRTWKfSv8AiYCrdcPJpmZS0qI7TGPz9I0kjUxiaKJER5raACpJAAqBUnTM5Rbw9GVaahHdna5vgSkuO0Nr2ajmxY+4AD4xvU+gqv7pJEDxtFbXf53/AEN8vZivjnH8xAv6WKLtPoSkvek3+eJFLpL+WPxfpYlS9mrOPErP9Zj9goPhF2HRuHh+25DLpCu9nbuX4zsReKRULYPyoh07v7to9jucy2LKSTz+H2RJoiPVka0XhLlECY9CRWlCcvIRy2jpJnOt9psk4gu1cOmTjXXQchDQ99o515SbJg9DXHUe3pv8WUcux0rkoNLZJUtyMQVWXiCgGaniPsi9RU1HNHbZ+JmYl0pTyT33XhxXcZmXNnEPKxBQjkEgYHORQUOZBocxx1495oU1lna913rn+fIhaq1mp0r2s+58u1rtXxNTWpSqtWgalK/SFRHSg02uR460XFSvo7W8SIqspqcLsDVWYtQUNR6NSqkimpPlEraa007rebuytlmnd2bWqbv/AEqy05/I+Wi9JxbKa7OCCJaZVoa0woKkHTOusexoU0vdSXN+r+h5UxVVvSbclqkuzhZa2e2ty8Axin0p9gBAGE3wnoYAp+ygpY7T0b9XHktmSUvfj3o8eU5Rnn2z3OitzWgiolnPmo+0xJ1UuRSfSGGTtn+T9DsXaltVpSsnowyBvBklQG0NfDXnEi61K3oZ1ZdHzzTze07v92/w5lxmypQnL2Phpz1zrr5RV6SzPA1M29vQyaNusVieWj4BRNWxgzRIkdJGuTZnnMyLgyUHC5IxAmhpQHIZe8RrYDo94lNxkk1wPZ1Y0kpSv4cCbZJtrs5AaU0yXwDBiPqGtacmHmI+gw7xtD2aizx5p6lapHDV9VJRl8Pjw+HwLLGwZQgBAFXnD8pp0/dtAHfmAYsuH2//ACJFsRStcjT7BLchnTFlrnvOmXKDswroi2izWWUFxpQtUjxfx5iOHuSRvbU594mzlaSlo1Rnnp5x4OJgAAEJQTFCgNLYA4hke7XRgRluOY31GjSvkSTtyf5wMjEJdY5OKktbp8Vfh2rhwe3arVZbQsxQyGqnT7wRuI0pFCcJQlllualKpGpFSg9CpWmyOGaWspnwvVRhOErixoCx7tKHDruMakKkWlNySutdddrPTftMOpSmm6Si3Z3Wmlr3Su9Ozci21BLLoRUS38PFFIdV5goQIlptztJcV89r/EgrRVNSg1pF7did0vhoXezykVQEVVXcFAA+EY0pSb9p6n0lOEIxtBJLsNscnYgBAGM3Q9DAFS2YH4paOjfq48ex3S99d6PGl0jPPt3udFb7tAFBMOXJT9oiTrZ8yk+j8M3dw+b9Tu3ZLt7mU7NWWSjN/V5oSCdBXNaxIutauZ1Z9HwzQy6q6/dv8S5WgS+0Blii05658YrdIKX8FUzcjKoW62Nj689QQCQCdBXXpHw6pt6pGyot7BVmMHZUxKhAahq2YrULvXPdnyi/Q6OqVqLqw1tw4njlCLUZOze3L4/neaVnEFXQjEpqp3cweRGRjnDVp4eqprdHbgmnCWzLhd9sWdLDrv1G9SNVPMR9xQrRrQU47Mwq1J0puLJMSkQgBAFanD8or0/YMAd+ZJJJodY7UrHDhciXheXZMFwFsq1rQcKaRwdkZ75xCnZn3/yj1Ox41dEW22vGuHBhzH/dIN3PErHMcnGKNTKgB8JauSsfVJ3HSuR1jVpW6tacu/b59qMLEOXXOz59zd9nyvwfPR7ne2fsUxC7uCmOno+nrtTIMdMtwFeVTFVYytGOtuP0XZ+d9/A0akXKctL8Pq+F+7hv2dmKhoHEvS4mmzS6uFDBQww1NRUVGY1FB5Rco4pU4ZWr+Jm4jAyq1c8ZJJ2vpfbxX4jrWSR2aIgJOFQtTqcIpU+6Ks5ZpOXMvUqfVwUL3skvgbY5JBACAMZmh6GAKps9lZLR0b9CPJOyZJS9+PejxhdIzz7biWmRsczKD2y5gHJajPgcWcWFQ7TGl0wotrI/j9idYdk5iPLb5xVVdGK4SKhWBK+LKtKeceqi+ZDU6VhKLXV6tPW69C43hNDtiC4chlEPSS/ylTuMvDfqxN1w2VZvbhhVSqJ9rGnA95fdGZ0JQjKjPNs9C/jKrp5Mu+r+nqfbgxSrTMlP4sANfaCHJh1D+8Ebon6NpPDVqlB967jzGNVKEakdr+fDwsTb1uNZlXl0SYdfZf6w3H6Qz6xZxnRtPEe0tJc/Ugw+NlT9meq+a7vQ4l321rLOImAqreMH3CYp0IGhI3cxSMzBzqYKr1dX3X+XL9elHE0rwd2tvR/Tt7y5Ax9IYR9gBAFcmj8oL0/YMAWOAEAR7VNdaYUxcc9IA5lqmOy95aZg1rHcr2OI2vucu87vaWomeKUwBaueAtrXimfl000MNWU0o7Nbdv38zHxuHlTbnvF79l/+vl3bdLZa1TGVlNWRKBXPxSvrU4+WoiHGU4xaa3e6+viWOjas5JxesVs/p225+D1R3YpGmIAQAgBACAMZmh6GAKpckutln9GP+yOJxzIloytNeB4wugiifasUgLlouK6bKWkObUvaYpTdnh9cMCEzPHKsTQhHR3MvE4rErPFUnbVXvw5npN8sxqWXCaDKOekf9LPuMDC/rRJWyqUklvbdz/p7n7ERdEwy4Zdt2T9ISvVtyS9fqdUyFxB8IxAEBqZgHUV4RoZVfNbUp55Zct9ORsjo5I1usMucuGYtRuO8Hip3GIqtGFWOWauiWlWnSlmgz7d9l7KWssMzBRQFqVpuGXDTyj2lT6uChe9jytU6ybna1yREhGIArs3+8F6fsGALFAEK3dtiHZ0w0z0rXzgDUvznf+zAGNoWZh71KV5a+UBYn2cVRR9EfZANXMpUtVAVQFA0AFAOgEeuTk7s5jGMVlirIzjw6EAIAQAgDm3lfUqTWpLMKDCueZ0BOgPLXlE9KhKp2FeviY0lzfJEuUzFKuApIJwg1pyJ3mIpqKdoktNycbyVny5FduL+y2j6rfoRw9ial7670eKLp5Rnn2/Ettnl3ThGJnrQVr21a764RT3ROuqMaUukruyX/H6k675d0drLwM2PGmD+v8eIYNRTxU1yjpKlfT6kc30lkeZK1nf3dral3v1mCMX1oPdXlHGPV8NPuMvCK9eKOrckrBZ5Q34FJ6kVPxJiTDQyUYx7Ec4qWatJ9rJsTkAgBACAEAIArs3+8F6fsGALFACANFpluaYWw8ctYAhW5HVas9RUZUgCfZfAn1R9kAbYAQAgBACAOLtheTWeyvMXI1Va+yHYKW655c6RNQgpzSZzJ2R51c16NaLbZEGaK9cPMVYnme7WvWNCoslOTK8aaclc9dmaHoYyS0Ve4f7LaPqt+hHj2O6XvrvR4qugjPPt3uMQgLFouG8bCGs6GzMZuKUMePLtCwAfxaYs6UiaMoaaamXiaGLeeSqLLrpbhy2PVJ0nFMCTKOCMwQKEZ5ERalFSVnsfNxk4vNF2Z1wI9OT7ACAEAIAQAgCtzT+UV6fsGALJAEC8LuM1gcZWgpSlR11EARxc5H/l+H84A0W6xdmuLHizApT+cAdexH0afVX7IA3wAgBACAEAarTZ0mKyOoZWFGUioIO4x6m07oHMujZiyWVi8mUFY5YizMQDuGImg6RJOtOatJniikdaZoehiI9Kts8fxW0dG/Qjx7HdL313o8WXTyjPPt+Ja5G1yKoHzZcgBkwAy4DBlFhVlyMWXRMpSb61/D7kywbXK8yWgs4GN0XFjGWJgtfBurWPVWTexHPoqUYuXWbJ8OzvPQElFJ6KWxb6+/nyiwYZ07Xb0lEY6qGyDUqteBpoesSQpSmnl+BDVrxpNKel+PAkS5gYAqQQdCDUHoRHDTTsyVNNXRlHh6IAQAgBAFYnH8pJ0/dtAHft1ulyVxTGCj4k8ANSY7hTlN2iiOpVjTWaTOJ/S2WfBLdhx7o++LEsKoaTkkyrHGOetODa8DYbxs1op2mJCugbn9WoivOCjs0y1TqOS1i13/YjXgtnCVlNVqjedN8cEhYLvPopf1F+wQBIgBACAEAIAQAgDGboehgCp7NH8UtHRv0I8ex3S99d6PGV0EZ59u9yelz2ggESmoen8Y76uXIqPHYdOzmixXTarepkyzLAlBpascIqEqAxybctd0TRdRWVjMr08BPNPP7Tu9+PwL9J7MWmWJZqvGtc6GsWDDOptDID2acD/hsR9ZRVSPMCJaMnGaaI6sFODizze5NsWlqrHxDxj/EUe19LDSja1ArUVEaNWgp6EFNZNj1hGqARoc4yS2fYAQAgBAFUnt+VEHL920AVLb29mNsmITlLwqo4VUMT1Jb4CNfCJRpJriZ+Ipuc9eBw5N8MuQankPviSpShUd5I5pxnTVosm2S8bRNrgzpr4Rr1ivUp4en7y8yWPXvZ+RbBOkmzS6ik+i4x3tRqfZz1y4xn1MuZ5di3C+VZty43WfQyvqJ+iI4OiVACAEAIAQAgDB5gFATQk0A4nlHqi3scuSVk+Im+E9DHh0VHZU1slp6N+rjx7HdL313o8cXSM8+3e51U2gtAAGPT6K/wiXrZ8yg+jMM3fL836nXu2025nlM1OyLIWNJY9GSMR4+GvOJIuq7P0M+tT6Phmj+5X/m38ty92d5XzqX2Pg/O1oa+LPhFgxC2EVgCmL8m1kE3HimYK17Kow/VrSuHlWvOLf8AGTy2+ZxkRdIqHYgBACAEAVC0N+VkH0f3bQB5/t//AHhaOqfqkjYw36S/OJBLc5t33YZoJDAUNOMc1sQqbs0exjcnS7jcaTadAR9hiB4yD3idZHzLXJt6iyS5BWsxaVmZZ5k9d8U6klKTaO0rIvt0H0En/LT9ERwekuAEAIAQAgCLeNtWShc56ADix0H89wBO6O4QcnY5lLKrlb2dvLt7dODNiaXLFOHeIxFRuAyHnnrFuuslFRXFlOjTbrOpLlp9i1zvCeh+yKJeKZsc1bHaejfq48ex3S99d6PIV0jPPt3udmXcDEA41z5ExOqD5mPLpmmm1lfyJtguqbLeWxmkqjoxWrUKqwJWlaZgUjpUpLiV6nSdCcX/AIervroXmy25JtslMi4BpTLUA55dYsGKXWAEAIAQAgBAEa8bckiW0yYaKoz4ngBxJOUAU/Z0TrZbPnhUJLWoHPulQo4kVzMAUnb/APvC0dU/VJGxhv0l+cSGW5wFBOlT0iY5PgMAeu3RYHn3TIVKYgtQDvoxyruMY+I/UZNHYn7KX0HAs8wYZksYQDliC5b9GFMx59IToscAIAQAgBAFY2/sU+ZIUyFLsj4ig1IKlSV4kV04ExZw04xl7RxNXRW/k4ua0i0vaJst5a4GXvqVLFiuQDZ0GGtenlPiqkHDKnc5hF3LZtZtCtlTCKNNcHCvAaYm5cBvPnTPJSFs3dcyRYp3aChdWYLvAwUGLgeUePY7pe+u9Hi6nKM8+3e5ljy1y6x6eZVfYmXMx+cWfM/10nf/AOxY9juiKtFdVLTg/I9a2okzJM5LUihlUAEcCK68ji1i+fFlhuu8EtEsTE0ORG9SNQYAlwAgBACAEAef7VTmttul2JCQiEGYRxpVj5KaDmxgCftrf4sEhJFnAE1hRAM+zQZY6bzXIV1NTnShs4aj1ju9kcTlYpd1WGWp7Sf6WYTU4jiAJ418Tcz/ADjQk3stCu2WNL7oKDIcBkPhEXVnhAvKZInj0iAn2hkw6EZ+/KOopx2GpD2av57vnCW7FrM5z+hX1xwI3gajPWOa1FVI3W5LCdi2bb2IpgtknJlK4iN/sNz3KeIIjLJyz3XbRPlJNXR1BpwOhHkajygCVACAEAIAQBqtM9ZaM7GiqpZjwCipPuEAUPYuzNbbTNts4VCtSWp0DbvJFp5muogCDt3tHMtE42OzthlqaTXB8RHiUkeouhG85aa1a1Tgjf6PwkaUOvqLV7L6974clr3arns1ms4BCh39twCa/Rrkvl8YgUkjutKrV3dlyOyb8qKHMcI66wrfw5Xb6u2zzqsgEqZqCoopP0gMvMZ9Y5ckXaNWpT0lqiwfJ/tM07FY7UcUxQcLNmXUeJG9pgN+8dCTao1L6Mo9JYOMF11PZ7rl9vJmywsbBb+xr6GdTD+ce55hqr0NYnMcvMAaLJa1mA4TmpIZTqpGoMdzpuG5FSrRqJ5eG65M3xwSiAEAed/Jme2tNttBzJagPKY7OR/tWAKptheBmW+e5zwOUXkJfdy8wx842KEbU0iCWrOd+ETEtjmw/CBhYWH4RMLCxqtNqxihhYWPWNmJhtV1BWzPZzJf+iqoetApjJxMctRk8HoY/Jlai9lZT6kw06Mob7S0QHRb4AQAgBACAKv8pNqMuwTaZFyieRYYvgCIA13G/wA0uhZijMSGm9WcFxXzIEcydk2TYen1lWMObR5HY7XgqcyTqd56+cZ7Vz7CcMxJ/Chjyxx1Q/CZ5wsOqQ/ChhYdUYSL0MufKnjWWyseYU5jzWo847i8rueyo56bpviemfKfLpKkzRkyuVB+spYH3yxGgfFlxsk7GiP7Sq3+oV++AKC1+hLwtQQ0wkU4FlADo3IkMORAO6NNQzUYplF08tVzXEvtitKzZazF0YAjiK7jzGkZsouLsy6ndXN0eHogDzb5IHwPbZJ8SOnwLo3xUe+AKftVZilttKn/ABXbyc4x8GEbNF3pxfYV5aMgS5MTEMpm4WeFiPrDF5EDpTI7pSPCVSuet7DehuvtGyFJ0zyBND7lr5xk4p3qMsw2I/ySofm01uM2g/NRf4xXOi8wAgBACAEAU75WJZN3uR6ryiehbD+1AGVn9PcYCZk2SgA3tLShH+paRzNXiyzg5KNeDfNHj8qXijOlKx9e3YnSbHEEqpG5m/5lHHWnGcjTrJEkap2pkP5qzMEXxOQq9WNB8TE8XckzqKzPhr8D1b5WJwSyyl3maD5KjV+0RpHw7LfdcopJlKdVloD5KBAHnl+bB2o2qZMkMhSY7PVmIKlziYMKGoqTSlY0KeKgoJS4ETg7noFy2D5vIlysWIqM24sc2NNwJJyilUnnk5EiVlYmxweiAPJLZbBdl+NMbuyLR4juHaBS7Hd3ZlGPANHTi0k+ZxGak2uXpc7nyk7PF6WqWK0FJoHsjwzPLQ8qbgYu4Orb2H4EdeLtdFHkSY0jNnMlrZ49sQOoapsiPDuNQyum5HtU5ZSZVzZtyLvY/cN5iKrUVOOZlyjeTsi6fKTeiWWxpZJWTTAEVRqJSUB99AvOp4RiNtu7NE7WwdhMmxy0bxAvi5MWqR5R3UjlaXYiGjUzpvtfy0LDEZMIAQAgBAEC/rtFps86Qcu0RlB4Ejut5Gh8oAovyP3wQs2wTu7Nks5VTwxUmL1V6n8+AOTtFs2bLPIA9E5JlncAcynVdOlIyMVF05dh9PhcX19O73W/r4nyy2OsZdSrY6lMmGw5aRB1+pxnOfa7JSLNOrckjM62wezpmTxaHHo5R7tfWmbqcl1rxpzjXwcXL2nsip0hislPq1u9+xffyF/T/wAJXtKsyd6VIJxnd3SDO8qhJfWNIwD06AEAIAQAgCnbZbOJbUtEtjhcYHlP7LYcNDxU0II511Aiw1mpxXeVIvLVm+7y+xVthduzZSLDeVZeAAS5raBT4VmH2KeF9Ka0pWIJRcXZlmMlOKktmW28tjZUz0lnYJizw6yzXMFaeEdKjgIu0sa46T18ynXwanrB28jmf0TtAywqeYYU+NItrGUufyM6WAxF9EvibrPsTMc+kdUXgveb+A+MRTx0F7quWKOAqfvdiZe992G55OEUMwiolggzHO5nPqrzOWtAdIz6lWVR3kakKcYKyKrsdd023Wl7fbNQFaUlKDMnAwB0RaHDxPe5n2NN2UmRzqptwW6Xmek3IvogeLOfe5p8KR1iH7fw8jnCK1LxfmyfEBZEAIAQAgBAHmfyk7MT5c5bzsNROl0M1FFS2EU7RR63d7rLvXzqB2NlNsLHe0oSpmFZ1KtJJ1p68k+sOmY38TxUpxqRyyWh3TqSpyzRdmS32VKH0bBhwbIjzGR+EYOK6IqPWk0+x+v9jQjj017aNhuSZTwj3iMqPROOz2cNOd163+R7/Fw5nyRsopNZrVHsrv6nX3e+NvC9FOOtZ+C9TmePdrQXiV3bHblEAsV3d+c3cxSxUJuwy6eJ+mS9RSNpJJWRnSk5O7O98n+ynzGSS9DPmUMwjMKBpLU8BU1O8k7qR6eFqgBACAEAIA5NsNJk7/Lln4uPuEWqesY97+hSq6VJ9y/7FbvjZ+z22zWdJ697NFmLk6GpBwtwquhqDwiSrTUqk/iQ0KrhSp/Dz9Cpzdlr2usn5hau0lVylmg1OnZzKy6mubAgnlFWNKUti7OtGHvG/wDpntCigtYpZBFQ3ZMcuPcnUjzq5Xy21Ouuhlz30NU29NorUUQ4LMszwkYUBB54nmL5UjpUZtN223OJYmmnFX97YmXPsDLkWiU1pmfOZjPVsQOAnLUNUuebcNImp0YunKTK9fESVWEFom9S72ZvxicPoL8G/nEk1/hR7yGm/wDMTXYvM6t0D0Ermin3iv3xVr/qS7y9hf0YdyJkRE4gBACAEAIAQBQdr/kvs1rYzpDfNp9cWJRVGatcTKCMLV9ZSM8zWAK+i7T2HugLa0GhJWZQdWKTSetYA2DbHaJu6LuUHiZE0DyxTafGAMW2ev8AvHK1zls0k+JKrp9SSe+OTvAF42S2Kst3issF5pFGnPQtTeFpki8hwFawBZIAQAgBACAEAce+jhLneZLf7Dl+sMW8PrZdq+f9ihi3lzPnF/L+5CtaUYKP/HMLU5dwn9aTE0HdX5q3n6FaqrSUV+138v8AyJ1uTFNlrxcf7QW/ZiGm7Qk+z7Fqsr1Ix7fLX6EJx+KyxvwqPOtPtiVfrSK7X+WiuxGODOX9AIvSs4J+zT3x7fftv/Tc5svZ/wBtl/yS+hutaVng+yUp+e9PsWOYO1O3O/yRJVV6yfK3zf2Nb5TJrfRce5Q0erWEV3edjl6VJS7H5Jnesi0loOCqPcIozd5NmnSVoJdiN0cnYgBACAEAIAQAgBACAEAIAQAgBACAEAIA49+jNeaTF82ZKfYYt4Z6PvT+TKGMWq7mvi4my13cS8165NLIA3hu7n/xrHMKyUYx5P5fjZ1Vwzc5Tvuvnp6I+SWxzpR+gz+8AD9Mx7JZacl22/PgIvPVi+xvyX1IuHuSl4TQv+idT7FiS/tSfZ5xIbexCP8Aut8JfYwUf2k+wQfJZzzD8CI9b9zt9EjhK3Wvl9JSkbp478xuD2Yf8h//AHHMfdiuyXl9iSa9uUu2H9X3Ilu8M0jUzXX32av2ge6JafvR7l/UQVm8s7fzNf8A5lmAjNNk+wAgBACAEAIAQAgBACAEAIAQAgBACAEAIA5V+6yecxV95B/ZMWsN+7uZRxumTvS+f2OoRFUvHIuUd6nsS1Xr3mX92PfFvEe73tv5L1KGE9638qS+bX0MQvfReE9/saZ98e39ly/2r6I5StOMf9z+sifbLMvZzsKgM6tXmcNBWIKc3mjd6L1LVWkurnlWrT8jnKcUuaw07WSfJezY/fFh6Siux/UqJ5oTkv5o/LKzJLF2qzBXCe2rWldFCn4Vjx1erkn2fU6VDrYyV7e1f5JHaimaAgBACAEAIAQAgBACAEAIAQAgBACAEAIAQB8IgD7AEKwWMy2mEkEM1RyBJah82MTVKimorkV6NF05Sd93p5/UiKPxmnCYzeRkqPtMSv8ASv2f9iBL/MW7W/8AikddhUUioi81dHCsYIsj1BBzrXioA/Zi7Ut16sZtJNYV339NPodG6vC/+ZM+DU+6IK267kW8N7r735k2ISwIAQAgBACAEAIAQAgBACAEAIAQAgBACAEAIAQAgDkr/bCP/WW+Kr9xi0/9Pft9WUV/q7dl/JHWiqXiLeo9DN+o/wCiYlo/qR70QYn9Gfc/Iwug1lk8Xmn/AJGj2v71uxeSPMLrC/bL+pk2ISwIAQAgBACAEAIAQAgBACAEAIAQAgBACAEAIAQAgBACAI94CsqZ9R/0TElL3496Iq6vSl3PyNNyH0KniXPvcmOsR+o/DyI8J+kn3+bJ0QlkQAgBACAEAIAQAgBACAEAIAQAgBACAEAIAQAgBACAEAYzFqCDvBj1OzPGrqxCuIUs8r6o+OZiXEfqyK+DVqEO4nxCWRACAEAIAQAgBACAEAIAQAgBACAEAIAQAgD/2Q==">
            <a:hlinkClick r:id="rId8"/>
          </p:cNvPr>
          <p:cNvSpPr>
            <a:spLocks noChangeAspect="1" noChangeArrowheads="1"/>
          </p:cNvSpPr>
          <p:nvPr/>
        </p:nvSpPr>
        <p:spPr bwMode="auto">
          <a:xfrm>
            <a:off x="28575" y="-2103438"/>
            <a:ext cx="3752850" cy="4381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60" name="Picture 12" descr="http://mnmeditations.files.wordpress.com/2011/06/hotcold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29454" y="2786058"/>
            <a:ext cx="1958022" cy="2286016"/>
          </a:xfrm>
          <a:prstGeom prst="rect">
            <a:avLst/>
          </a:prstGeom>
          <a:noFill/>
        </p:spPr>
      </p:pic>
      <p:pic>
        <p:nvPicPr>
          <p:cNvPr id="2064" name="Picture 16" descr="http://1.bp.blogspot.com/-ZtKGm8qqwWU/TRprVoPZ8GI/AAAAAAAAAGo/_AFUo5MoQIo/s1600/jpg_2739-Hot-Sun-Cartoon-Character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86546" y="4929174"/>
            <a:ext cx="2143172" cy="1753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14282" y="3714752"/>
            <a:ext cx="285752" cy="285752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>
            <a:stCxn id="4" idx="4"/>
          </p:cNvCxnSpPr>
          <p:nvPr/>
        </p:nvCxnSpPr>
        <p:spPr>
          <a:xfrm rot="5400000">
            <a:off x="107125" y="4250537"/>
            <a:ext cx="500066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0800000">
            <a:off x="142844" y="4214818"/>
            <a:ext cx="428628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178563" y="4536289"/>
            <a:ext cx="214314" cy="14287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321439" y="4536289"/>
            <a:ext cx="214314" cy="14287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8501090" y="1071546"/>
            <a:ext cx="285752" cy="285752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>
            <a:stCxn id="15" idx="4"/>
          </p:cNvCxnSpPr>
          <p:nvPr/>
        </p:nvCxnSpPr>
        <p:spPr>
          <a:xfrm rot="5400000">
            <a:off x="8393933" y="1607331"/>
            <a:ext cx="500066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0800000">
            <a:off x="8429652" y="1571612"/>
            <a:ext cx="428628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8465371" y="1893083"/>
            <a:ext cx="214314" cy="14287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H="1">
            <a:off x="8608247" y="1893083"/>
            <a:ext cx="214314" cy="14287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57224" y="428604"/>
            <a:ext cx="7358114" cy="6143668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285720" y="1142984"/>
            <a:ext cx="285752" cy="285752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/>
          <p:cNvCxnSpPr>
            <a:stCxn id="21" idx="4"/>
          </p:cNvCxnSpPr>
          <p:nvPr/>
        </p:nvCxnSpPr>
        <p:spPr>
          <a:xfrm rot="5400000">
            <a:off x="178563" y="1678769"/>
            <a:ext cx="500066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214282" y="1643050"/>
            <a:ext cx="428628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250001" y="1964521"/>
            <a:ext cx="214314" cy="14287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392877" y="1964521"/>
            <a:ext cx="214314" cy="14287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0" y="2214555"/>
            <a:ext cx="9286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Heat Sensor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0" y="4929198"/>
            <a:ext cx="9286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Light Sensor</a:t>
            </a:r>
            <a:endParaRPr lang="en-GB" sz="1400" dirty="0"/>
          </a:p>
        </p:txBody>
      </p:sp>
      <p:sp>
        <p:nvSpPr>
          <p:cNvPr id="29" name="Oval 28"/>
          <p:cNvSpPr/>
          <p:nvPr/>
        </p:nvSpPr>
        <p:spPr>
          <a:xfrm>
            <a:off x="1071538" y="1000108"/>
            <a:ext cx="2286016" cy="107157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Measure heat level in the greenhouse</a:t>
            </a:r>
            <a:endParaRPr lang="en-GB" sz="1600" dirty="0"/>
          </a:p>
        </p:txBody>
      </p:sp>
      <p:sp>
        <p:nvSpPr>
          <p:cNvPr id="30" name="Oval 29"/>
          <p:cNvSpPr/>
          <p:nvPr/>
        </p:nvSpPr>
        <p:spPr>
          <a:xfrm>
            <a:off x="928662" y="3857628"/>
            <a:ext cx="2357454" cy="121444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Measure the light level in the greenhouse</a:t>
            </a:r>
            <a:endParaRPr lang="en-GB" sz="1600" dirty="0"/>
          </a:p>
        </p:txBody>
      </p:sp>
      <p:cxnSp>
        <p:nvCxnSpPr>
          <p:cNvPr id="32" name="Straight Connector 31"/>
          <p:cNvCxnSpPr>
            <a:endCxn id="29" idx="2"/>
          </p:cNvCxnSpPr>
          <p:nvPr/>
        </p:nvCxnSpPr>
        <p:spPr>
          <a:xfrm>
            <a:off x="571472" y="1500174"/>
            <a:ext cx="500066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endCxn id="30" idx="2"/>
          </p:cNvCxnSpPr>
          <p:nvPr/>
        </p:nvCxnSpPr>
        <p:spPr>
          <a:xfrm>
            <a:off x="428596" y="4429132"/>
            <a:ext cx="500066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4714876" y="928670"/>
            <a:ext cx="2286016" cy="107157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Controls the greenhouse heat level</a:t>
            </a:r>
            <a:endParaRPr lang="en-GB" sz="1600" dirty="0"/>
          </a:p>
        </p:txBody>
      </p:sp>
      <p:sp>
        <p:nvSpPr>
          <p:cNvPr id="36" name="Oval 35"/>
          <p:cNvSpPr/>
          <p:nvPr/>
        </p:nvSpPr>
        <p:spPr>
          <a:xfrm>
            <a:off x="5286380" y="3929066"/>
            <a:ext cx="2286016" cy="107157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Controls the greenhouse light level</a:t>
            </a:r>
            <a:endParaRPr lang="en-GB" sz="1600" dirty="0"/>
          </a:p>
        </p:txBody>
      </p:sp>
      <p:sp>
        <p:nvSpPr>
          <p:cNvPr id="37" name="Oval 36"/>
          <p:cNvSpPr/>
          <p:nvPr/>
        </p:nvSpPr>
        <p:spPr>
          <a:xfrm>
            <a:off x="6572264" y="2500306"/>
            <a:ext cx="1500198" cy="8572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Turn heater ON/OFF</a:t>
            </a:r>
            <a:endParaRPr lang="en-GB" sz="1400" dirty="0"/>
          </a:p>
        </p:txBody>
      </p:sp>
      <p:sp>
        <p:nvSpPr>
          <p:cNvPr id="38" name="Oval 37"/>
          <p:cNvSpPr/>
          <p:nvPr/>
        </p:nvSpPr>
        <p:spPr>
          <a:xfrm>
            <a:off x="5000628" y="2500306"/>
            <a:ext cx="1500198" cy="78581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Turn fan ON/OFF</a:t>
            </a:r>
            <a:endParaRPr lang="en-GB" sz="1400" dirty="0"/>
          </a:p>
        </p:txBody>
      </p:sp>
      <p:sp>
        <p:nvSpPr>
          <p:cNvPr id="39" name="Oval 38"/>
          <p:cNvSpPr/>
          <p:nvPr/>
        </p:nvSpPr>
        <p:spPr>
          <a:xfrm>
            <a:off x="3500430" y="2500306"/>
            <a:ext cx="1428760" cy="8572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Open/close windows</a:t>
            </a:r>
            <a:endParaRPr lang="en-GB" sz="1400" dirty="0"/>
          </a:p>
        </p:txBody>
      </p:sp>
      <p:sp>
        <p:nvSpPr>
          <p:cNvPr id="40" name="Oval 39"/>
          <p:cNvSpPr/>
          <p:nvPr/>
        </p:nvSpPr>
        <p:spPr>
          <a:xfrm>
            <a:off x="6500826" y="5429264"/>
            <a:ext cx="1643074" cy="107157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Turn artificial light ON/OFF</a:t>
            </a:r>
            <a:endParaRPr lang="en-GB" sz="1400" dirty="0"/>
          </a:p>
        </p:txBody>
      </p:sp>
      <p:sp>
        <p:nvSpPr>
          <p:cNvPr id="41" name="Oval 40"/>
          <p:cNvSpPr/>
          <p:nvPr/>
        </p:nvSpPr>
        <p:spPr>
          <a:xfrm>
            <a:off x="4786314" y="5572140"/>
            <a:ext cx="1643074" cy="92869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Control Shade curtains</a:t>
            </a:r>
            <a:endParaRPr lang="en-GB" sz="14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6929454" y="1571613"/>
            <a:ext cx="1714512" cy="3571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 flipH="1" flipV="1">
            <a:off x="6858016" y="2571743"/>
            <a:ext cx="2428891" cy="1143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 flipH="1" flipV="1">
            <a:off x="4358480" y="1928802"/>
            <a:ext cx="713586" cy="429422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786182" y="1857364"/>
            <a:ext cx="1047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&lt;&lt;extend&gt;&gt;</a:t>
            </a:r>
            <a:endParaRPr lang="en-GB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4786314" y="2071678"/>
            <a:ext cx="1047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&lt;&lt;extend&gt;&gt;</a:t>
            </a:r>
            <a:endParaRPr lang="en-GB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6215074" y="2071678"/>
            <a:ext cx="1047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&lt;&lt;extend&gt;&gt;</a:t>
            </a:r>
            <a:endParaRPr lang="en-GB" sz="1400" dirty="0"/>
          </a:p>
        </p:txBody>
      </p:sp>
      <p:sp>
        <p:nvSpPr>
          <p:cNvPr id="65" name="TextBox 64"/>
          <p:cNvSpPr txBox="1"/>
          <p:nvPr/>
        </p:nvSpPr>
        <p:spPr>
          <a:xfrm>
            <a:off x="4643438" y="5000636"/>
            <a:ext cx="1047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&lt;&lt;extend&gt;&gt;</a:t>
            </a:r>
            <a:endParaRPr lang="en-GB" sz="1400" dirty="0"/>
          </a:p>
        </p:txBody>
      </p:sp>
      <p:sp>
        <p:nvSpPr>
          <p:cNvPr id="66" name="TextBox 65"/>
          <p:cNvSpPr txBox="1"/>
          <p:nvPr/>
        </p:nvSpPr>
        <p:spPr>
          <a:xfrm>
            <a:off x="6381733" y="5000636"/>
            <a:ext cx="1047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&lt;&lt;extend&gt;&gt;</a:t>
            </a:r>
            <a:endParaRPr lang="en-GB" sz="1400" dirty="0"/>
          </a:p>
        </p:txBody>
      </p:sp>
      <p:sp>
        <p:nvSpPr>
          <p:cNvPr id="67" name="TextBox 66"/>
          <p:cNvSpPr txBox="1"/>
          <p:nvPr/>
        </p:nvSpPr>
        <p:spPr>
          <a:xfrm>
            <a:off x="1000100" y="500042"/>
            <a:ext cx="699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GACS</a:t>
            </a:r>
            <a:endParaRPr lang="en-GB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8215338" y="2214554"/>
            <a:ext cx="928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Controller</a:t>
            </a:r>
            <a:endParaRPr lang="en-GB" sz="1400" dirty="0"/>
          </a:p>
        </p:txBody>
      </p:sp>
      <p:cxnSp>
        <p:nvCxnSpPr>
          <p:cNvPr id="46" name="Straight Arrow Connector 45"/>
          <p:cNvCxnSpPr/>
          <p:nvPr/>
        </p:nvCxnSpPr>
        <p:spPr>
          <a:xfrm rot="5400000">
            <a:off x="1285852" y="2071678"/>
            <a:ext cx="642942" cy="500066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42910" y="2143116"/>
            <a:ext cx="1075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&lt;&lt;include&gt;&gt;</a:t>
            </a:r>
            <a:endParaRPr lang="en-GB" sz="1400" dirty="0"/>
          </a:p>
        </p:txBody>
      </p:sp>
      <p:cxnSp>
        <p:nvCxnSpPr>
          <p:cNvPr id="48" name="Straight Arrow Connector 47"/>
          <p:cNvCxnSpPr/>
          <p:nvPr/>
        </p:nvCxnSpPr>
        <p:spPr>
          <a:xfrm rot="16200000" flipH="1">
            <a:off x="2428860" y="2214554"/>
            <a:ext cx="500066" cy="214314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/>
          <p:nvPr/>
        </p:nvSpPr>
        <p:spPr>
          <a:xfrm>
            <a:off x="785786" y="2643182"/>
            <a:ext cx="1285884" cy="71438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Measure Temperature</a:t>
            </a:r>
            <a:endParaRPr lang="en-GB" sz="1400" dirty="0"/>
          </a:p>
        </p:txBody>
      </p:sp>
      <p:sp>
        <p:nvSpPr>
          <p:cNvPr id="54" name="Oval 53"/>
          <p:cNvSpPr/>
          <p:nvPr/>
        </p:nvSpPr>
        <p:spPr>
          <a:xfrm>
            <a:off x="2071670" y="2571744"/>
            <a:ext cx="1357322" cy="8572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Send signal to controller</a:t>
            </a:r>
            <a:endParaRPr lang="en-GB" sz="1400" dirty="0"/>
          </a:p>
        </p:txBody>
      </p:sp>
      <p:cxnSp>
        <p:nvCxnSpPr>
          <p:cNvPr id="61" name="Straight Arrow Connector 60"/>
          <p:cNvCxnSpPr>
            <a:endCxn id="35" idx="4"/>
          </p:cNvCxnSpPr>
          <p:nvPr/>
        </p:nvCxnSpPr>
        <p:spPr>
          <a:xfrm rot="5400000" flipH="1" flipV="1">
            <a:off x="5607456" y="2249877"/>
            <a:ext cx="500064" cy="791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37" idx="0"/>
          </p:cNvCxnSpPr>
          <p:nvPr/>
        </p:nvCxnSpPr>
        <p:spPr>
          <a:xfrm rot="16200000" flipV="1">
            <a:off x="6697282" y="1875225"/>
            <a:ext cx="714380" cy="535782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rot="16200000" flipV="1">
            <a:off x="7090188" y="4911340"/>
            <a:ext cx="642942" cy="535782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41" idx="0"/>
          </p:cNvCxnSpPr>
          <p:nvPr/>
        </p:nvCxnSpPr>
        <p:spPr>
          <a:xfrm rot="5400000" flipH="1" flipV="1">
            <a:off x="5411398" y="5125655"/>
            <a:ext cx="642938" cy="250033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857224" y="5500702"/>
            <a:ext cx="1428760" cy="71438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Measure Light</a:t>
            </a:r>
            <a:endParaRPr lang="en-GB" sz="1400" dirty="0"/>
          </a:p>
        </p:txBody>
      </p:sp>
      <p:sp>
        <p:nvSpPr>
          <p:cNvPr id="78" name="Oval 77"/>
          <p:cNvSpPr/>
          <p:nvPr/>
        </p:nvSpPr>
        <p:spPr>
          <a:xfrm>
            <a:off x="2428860" y="5500702"/>
            <a:ext cx="1357322" cy="8572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Send signal to controller</a:t>
            </a:r>
            <a:endParaRPr lang="en-GB" sz="1400" dirty="0"/>
          </a:p>
        </p:txBody>
      </p:sp>
      <p:cxnSp>
        <p:nvCxnSpPr>
          <p:cNvPr id="79" name="Straight Arrow Connector 78"/>
          <p:cNvCxnSpPr>
            <a:endCxn id="78" idx="0"/>
          </p:cNvCxnSpPr>
          <p:nvPr/>
        </p:nvCxnSpPr>
        <p:spPr>
          <a:xfrm rot="16200000" flipH="1">
            <a:off x="2696754" y="5089935"/>
            <a:ext cx="571502" cy="250031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rot="5400000">
            <a:off x="1178695" y="5179233"/>
            <a:ext cx="500068" cy="142874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352924" y="5072074"/>
            <a:ext cx="1075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&lt;&lt;include&gt;&gt;</a:t>
            </a:r>
            <a:endParaRPr lang="en-GB" sz="1400" dirty="0"/>
          </a:p>
        </p:txBody>
      </p:sp>
      <p:sp>
        <p:nvSpPr>
          <p:cNvPr id="85" name="TextBox 84"/>
          <p:cNvSpPr txBox="1"/>
          <p:nvPr/>
        </p:nvSpPr>
        <p:spPr>
          <a:xfrm>
            <a:off x="2928926" y="5072074"/>
            <a:ext cx="1075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&lt;&lt;include&gt;&gt;</a:t>
            </a:r>
            <a:endParaRPr lang="en-GB" sz="1400" dirty="0"/>
          </a:p>
        </p:txBody>
      </p:sp>
      <p:sp>
        <p:nvSpPr>
          <p:cNvPr id="86" name="TextBox 85"/>
          <p:cNvSpPr txBox="1"/>
          <p:nvPr/>
        </p:nvSpPr>
        <p:spPr>
          <a:xfrm>
            <a:off x="2571736" y="2071678"/>
            <a:ext cx="1075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&lt;&lt;include&gt;&gt;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4282" y="428604"/>
            <a:ext cx="1928826" cy="221457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14282" y="857232"/>
            <a:ext cx="192882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71472" y="500043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Sensor</a:t>
            </a:r>
            <a:endParaRPr lang="en-GB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-107189" y="3107529"/>
            <a:ext cx="121444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V="1">
            <a:off x="1464447" y="3036091"/>
            <a:ext cx="121444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3789040"/>
            <a:ext cx="1785918" cy="178595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+</a:t>
            </a:r>
            <a:r>
              <a:rPr lang="en-GB" sz="1400" dirty="0" err="1" smtClean="0"/>
              <a:t>measureLight</a:t>
            </a:r>
            <a:r>
              <a:rPr lang="en-GB" sz="1400" dirty="0" smtClean="0"/>
              <a:t>():</a:t>
            </a:r>
            <a:r>
              <a:rPr lang="en-GB" sz="1400" dirty="0" err="1" smtClean="0"/>
              <a:t>Void+sendSignal</a:t>
            </a:r>
            <a:r>
              <a:rPr lang="en-GB" sz="1400" dirty="0" smtClean="0"/>
              <a:t>():void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4286256"/>
            <a:ext cx="192882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3929067"/>
            <a:ext cx="1500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Light Sensor</a:t>
            </a:r>
            <a:endParaRPr lang="en-GB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000264" y="3821909"/>
            <a:ext cx="1785918" cy="175308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+</a:t>
            </a:r>
            <a:r>
              <a:rPr lang="en-GB" sz="1400" dirty="0" err="1" smtClean="0"/>
              <a:t>measureHeat</a:t>
            </a:r>
            <a:r>
              <a:rPr lang="en-GB" sz="1400" dirty="0" smtClean="0"/>
              <a:t>():Void</a:t>
            </a:r>
          </a:p>
          <a:p>
            <a:pPr algn="ctr"/>
            <a:r>
              <a:rPr lang="en-GB" sz="1400" dirty="0" smtClean="0"/>
              <a:t>+</a:t>
            </a:r>
            <a:r>
              <a:rPr lang="en-GB" sz="1400" dirty="0" err="1" smtClean="0"/>
              <a:t>sendSignal</a:t>
            </a:r>
            <a:r>
              <a:rPr lang="en-GB" sz="1400" dirty="0" smtClean="0"/>
              <a:t>():Void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2000232" y="4286256"/>
            <a:ext cx="178595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928762" y="3929067"/>
            <a:ext cx="14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Heat Sensor</a:t>
            </a:r>
            <a:endParaRPr lang="en-GB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500430" y="428604"/>
            <a:ext cx="1928826" cy="221457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  <a:p>
            <a:pPr algn="ctr"/>
            <a:endParaRPr lang="en-GB" sz="1600" dirty="0" smtClean="0"/>
          </a:p>
          <a:p>
            <a:pPr algn="ctr"/>
            <a:endParaRPr lang="en-GB" sz="1600" dirty="0"/>
          </a:p>
          <a:p>
            <a:pPr algn="ctr"/>
            <a:r>
              <a:rPr lang="en-GB" sz="1400" dirty="0" err="1" smtClean="0"/>
              <a:t>recievesSignal</a:t>
            </a:r>
            <a:r>
              <a:rPr lang="en-GB" sz="1400" dirty="0" smtClean="0"/>
              <a:t>():Void</a:t>
            </a:r>
          </a:p>
          <a:p>
            <a:pPr algn="ctr"/>
            <a:r>
              <a:rPr lang="en-GB" sz="1400" dirty="0" err="1" smtClean="0"/>
              <a:t>takeAction</a:t>
            </a:r>
            <a:r>
              <a:rPr lang="en-GB" sz="1400" dirty="0" smtClean="0"/>
              <a:t>(): Void</a:t>
            </a:r>
            <a:endParaRPr lang="en-GB" sz="1400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3500430" y="857232"/>
            <a:ext cx="192882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929058" y="500043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Controller</a:t>
            </a:r>
            <a:endParaRPr lang="en-GB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33" name="Straight Connector 32"/>
          <p:cNvCxnSpPr>
            <a:stCxn id="3" idx="3"/>
            <a:endCxn id="29" idx="1"/>
          </p:cNvCxnSpPr>
          <p:nvPr/>
        </p:nvCxnSpPr>
        <p:spPr>
          <a:xfrm>
            <a:off x="2143108" y="1535893"/>
            <a:ext cx="13573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143108" y="1643050"/>
            <a:ext cx="1440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.*              1</a:t>
            </a:r>
            <a:endParaRPr lang="en-GB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3500430" y="1500174"/>
            <a:ext cx="2000264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6804248" y="0"/>
            <a:ext cx="1500198" cy="17144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 smtClean="0"/>
          </a:p>
          <a:p>
            <a:pPr algn="ctr"/>
            <a:endParaRPr lang="en-GB" sz="1400" dirty="0"/>
          </a:p>
          <a:p>
            <a:pPr algn="ctr"/>
            <a:endParaRPr lang="en-GB" sz="1400" dirty="0" smtClean="0"/>
          </a:p>
          <a:p>
            <a:pPr algn="ctr"/>
            <a:endParaRPr lang="en-GB" sz="1400" dirty="0" smtClean="0"/>
          </a:p>
          <a:p>
            <a:pPr algn="ctr"/>
            <a:endParaRPr lang="en-GB" sz="1400" dirty="0" smtClean="0"/>
          </a:p>
          <a:p>
            <a:pPr algn="ctr"/>
            <a:r>
              <a:rPr lang="en-GB" sz="1400" dirty="0" smtClean="0"/>
              <a:t>+</a:t>
            </a:r>
            <a:r>
              <a:rPr lang="en-GB" sz="1400" dirty="0" err="1" smtClean="0"/>
              <a:t>setTemp</a:t>
            </a:r>
            <a:r>
              <a:rPr lang="en-GB" sz="1400" dirty="0" smtClean="0"/>
              <a:t>():void</a:t>
            </a:r>
          </a:p>
          <a:p>
            <a:pPr algn="ctr"/>
            <a:r>
              <a:rPr lang="en-GB" sz="1400" dirty="0" smtClean="0"/>
              <a:t>+</a:t>
            </a:r>
            <a:r>
              <a:rPr lang="en-GB" sz="1400" dirty="0" err="1" smtClean="0"/>
              <a:t>turnOn</a:t>
            </a:r>
            <a:r>
              <a:rPr lang="en-GB" sz="1400" dirty="0" smtClean="0"/>
              <a:t>():void</a:t>
            </a:r>
          </a:p>
          <a:p>
            <a:pPr algn="ctr"/>
            <a:r>
              <a:rPr lang="en-GB" sz="1400" dirty="0" smtClean="0"/>
              <a:t>+</a:t>
            </a:r>
            <a:r>
              <a:rPr lang="en-GB" sz="1400" dirty="0" err="1" smtClean="0"/>
              <a:t>turnOff</a:t>
            </a:r>
            <a:r>
              <a:rPr lang="en-GB" sz="1400" dirty="0" smtClean="0"/>
              <a:t>():void</a:t>
            </a:r>
            <a:endParaRPr lang="en-GB" sz="1400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6858016" y="357166"/>
            <a:ext cx="171451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109372" y="71439"/>
            <a:ext cx="854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heater</a:t>
            </a:r>
            <a:endParaRPr lang="en-GB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58016" y="1785926"/>
            <a:ext cx="1357322" cy="17144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+</a:t>
            </a:r>
            <a:r>
              <a:rPr lang="en-GB" sz="1400" dirty="0" err="1" smtClean="0"/>
              <a:t>moveWindow</a:t>
            </a:r>
            <a:r>
              <a:rPr lang="en-GB" sz="1400" dirty="0" smtClean="0"/>
              <a:t>:</a:t>
            </a:r>
          </a:p>
          <a:p>
            <a:pPr algn="ctr"/>
            <a:r>
              <a:rPr lang="en-GB" sz="1400" dirty="0" smtClean="0"/>
              <a:t>void()</a:t>
            </a:r>
            <a:endParaRPr lang="en-GB" sz="1400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6858016" y="2215783"/>
            <a:ext cx="1357322" cy="2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786578" y="1857365"/>
            <a:ext cx="157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Windows Motor</a:t>
            </a:r>
            <a:endParaRPr lang="en-GB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858016" y="3571876"/>
            <a:ext cx="1357322" cy="17144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 smtClean="0"/>
          </a:p>
          <a:p>
            <a:pPr algn="ctr"/>
            <a:endParaRPr lang="en-GB" sz="1400" dirty="0" smtClean="0"/>
          </a:p>
          <a:p>
            <a:pPr algn="ctr"/>
            <a:endParaRPr lang="en-GB" sz="1400" dirty="0" smtClean="0"/>
          </a:p>
          <a:p>
            <a:pPr algn="ctr"/>
            <a:endParaRPr lang="en-GB" sz="1400" dirty="0" smtClean="0"/>
          </a:p>
          <a:p>
            <a:pPr algn="ctr"/>
            <a:endParaRPr lang="en-GB" sz="1400" dirty="0" smtClean="0"/>
          </a:p>
          <a:p>
            <a:pPr algn="ctr"/>
            <a:r>
              <a:rPr lang="en-GB" sz="1400" dirty="0" smtClean="0"/>
              <a:t>+</a:t>
            </a:r>
            <a:r>
              <a:rPr lang="en-GB" sz="1400" dirty="0" err="1" smtClean="0"/>
              <a:t>turnOn</a:t>
            </a:r>
            <a:r>
              <a:rPr lang="en-GB" sz="1400" dirty="0" smtClean="0"/>
              <a:t>():Void</a:t>
            </a:r>
          </a:p>
          <a:p>
            <a:pPr algn="ctr"/>
            <a:r>
              <a:rPr lang="en-GB" sz="1400" dirty="0" smtClean="0"/>
              <a:t>+</a:t>
            </a:r>
            <a:r>
              <a:rPr lang="en-GB" sz="1400" dirty="0" err="1" smtClean="0"/>
              <a:t>turnOff</a:t>
            </a:r>
            <a:r>
              <a:rPr lang="en-GB" sz="1400" dirty="0" smtClean="0"/>
              <a:t>():Void</a:t>
            </a:r>
            <a:endParaRPr lang="en-GB" sz="1400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6858016" y="4001733"/>
            <a:ext cx="1357322" cy="2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109372" y="3643315"/>
            <a:ext cx="8546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Fan</a:t>
            </a:r>
            <a:endParaRPr lang="en-GB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858016" y="5429264"/>
            <a:ext cx="1357322" cy="17144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 smtClean="0"/>
          </a:p>
          <a:p>
            <a:pPr algn="ctr"/>
            <a:endParaRPr lang="en-GB" sz="1400" dirty="0"/>
          </a:p>
          <a:p>
            <a:pPr algn="ctr"/>
            <a:endParaRPr lang="en-GB" sz="1400" dirty="0" smtClean="0"/>
          </a:p>
          <a:p>
            <a:pPr algn="ctr"/>
            <a:r>
              <a:rPr lang="en-GB" sz="1400" dirty="0" smtClean="0"/>
              <a:t>+</a:t>
            </a:r>
            <a:r>
              <a:rPr lang="en-GB" sz="1400" dirty="0" err="1" smtClean="0"/>
              <a:t>turnOn</a:t>
            </a:r>
            <a:r>
              <a:rPr lang="en-GB" sz="1400" dirty="0" smtClean="0"/>
              <a:t>():Void</a:t>
            </a:r>
          </a:p>
          <a:p>
            <a:pPr algn="ctr"/>
            <a:r>
              <a:rPr lang="en-GB" sz="1400" dirty="0" smtClean="0"/>
              <a:t>+</a:t>
            </a:r>
            <a:r>
              <a:rPr lang="en-GB" sz="1400" dirty="0" err="1" smtClean="0"/>
              <a:t>turnOff</a:t>
            </a:r>
            <a:r>
              <a:rPr lang="en-GB" sz="1400" dirty="0" smtClean="0"/>
              <a:t>():Void</a:t>
            </a:r>
            <a:endParaRPr lang="en-GB" sz="1400" dirty="0"/>
          </a:p>
        </p:txBody>
      </p:sp>
      <p:cxnSp>
        <p:nvCxnSpPr>
          <p:cNvPr id="49" name="Straight Connector 48"/>
          <p:cNvCxnSpPr/>
          <p:nvPr/>
        </p:nvCxnSpPr>
        <p:spPr>
          <a:xfrm>
            <a:off x="6858016" y="5859121"/>
            <a:ext cx="1357322" cy="2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858016" y="5500703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Artificial lights</a:t>
            </a:r>
            <a:endParaRPr lang="en-GB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6858016" y="1000108"/>
            <a:ext cx="171451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6858016" y="4572008"/>
            <a:ext cx="1357322" cy="2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6858016" y="6357958"/>
            <a:ext cx="1357322" cy="2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198727" y="1142984"/>
            <a:ext cx="13017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Receives/sends</a:t>
            </a:r>
            <a:endParaRPr lang="en-GB" sz="1400" dirty="0"/>
          </a:p>
        </p:txBody>
      </p:sp>
      <p:cxnSp>
        <p:nvCxnSpPr>
          <p:cNvPr id="60" name="Straight Connector 59"/>
          <p:cNvCxnSpPr/>
          <p:nvPr/>
        </p:nvCxnSpPr>
        <p:spPr>
          <a:xfrm>
            <a:off x="5429256" y="857232"/>
            <a:ext cx="14287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429256" y="2285992"/>
            <a:ext cx="14287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5429256" y="2643182"/>
            <a:ext cx="1428760" cy="930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6200000" flipH="1">
            <a:off x="4606925" y="3251199"/>
            <a:ext cx="2859108" cy="1643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5429256" y="500042"/>
            <a:ext cx="1440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              1.*</a:t>
            </a:r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5429256" y="1928802"/>
            <a:ext cx="1440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              1.*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 rot="1912260">
            <a:off x="5521426" y="2739416"/>
            <a:ext cx="1440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              1.*</a:t>
            </a:r>
            <a:endParaRPr lang="en-GB" dirty="0"/>
          </a:p>
        </p:txBody>
      </p:sp>
      <p:sp>
        <p:nvSpPr>
          <p:cNvPr id="70" name="TextBox 69"/>
          <p:cNvSpPr txBox="1"/>
          <p:nvPr/>
        </p:nvSpPr>
        <p:spPr>
          <a:xfrm rot="3666798">
            <a:off x="5601135" y="4158175"/>
            <a:ext cx="1440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              1.*</a:t>
            </a:r>
            <a:endParaRPr lang="en-GB" dirty="0"/>
          </a:p>
        </p:txBody>
      </p:sp>
      <p:sp>
        <p:nvSpPr>
          <p:cNvPr id="71" name="Rectangle 70"/>
          <p:cNvSpPr/>
          <p:nvPr/>
        </p:nvSpPr>
        <p:spPr>
          <a:xfrm>
            <a:off x="4929190" y="5429288"/>
            <a:ext cx="1357322" cy="17144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 smtClean="0"/>
          </a:p>
          <a:p>
            <a:pPr algn="ctr"/>
            <a:endParaRPr lang="en-GB" sz="1400" dirty="0"/>
          </a:p>
          <a:p>
            <a:pPr algn="ctr"/>
            <a:endParaRPr lang="en-GB" sz="1400" dirty="0" smtClean="0"/>
          </a:p>
        </p:txBody>
      </p:sp>
      <p:cxnSp>
        <p:nvCxnSpPr>
          <p:cNvPr id="72" name="Straight Connector 71"/>
          <p:cNvCxnSpPr/>
          <p:nvPr/>
        </p:nvCxnSpPr>
        <p:spPr>
          <a:xfrm>
            <a:off x="4929190" y="5859145"/>
            <a:ext cx="1357322" cy="2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4929190" y="5500727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Shade Curtains</a:t>
            </a:r>
            <a:endParaRPr lang="en-GB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 rot="16200000" flipH="1">
            <a:off x="3679025" y="3821909"/>
            <a:ext cx="2786082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 rot="4788698">
            <a:off x="4565914" y="4369696"/>
            <a:ext cx="1440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              1.*</a:t>
            </a:r>
            <a:endParaRPr lang="en-GB" dirty="0"/>
          </a:p>
        </p:txBody>
      </p:sp>
      <p:sp>
        <p:nvSpPr>
          <p:cNvPr id="77" name="TextBox 76"/>
          <p:cNvSpPr txBox="1"/>
          <p:nvPr/>
        </p:nvSpPr>
        <p:spPr>
          <a:xfrm>
            <a:off x="5357818" y="857232"/>
            <a:ext cx="1582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Controls/controlled by</a:t>
            </a:r>
            <a:endParaRPr lang="en-GB" sz="1200" dirty="0"/>
          </a:p>
        </p:txBody>
      </p:sp>
      <p:sp>
        <p:nvSpPr>
          <p:cNvPr id="79" name="TextBox 78"/>
          <p:cNvSpPr txBox="1"/>
          <p:nvPr/>
        </p:nvSpPr>
        <p:spPr>
          <a:xfrm>
            <a:off x="5357818" y="2285992"/>
            <a:ext cx="1582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Controls/controlled by</a:t>
            </a:r>
            <a:endParaRPr lang="en-GB" sz="1200" dirty="0"/>
          </a:p>
        </p:txBody>
      </p:sp>
      <p:sp>
        <p:nvSpPr>
          <p:cNvPr id="80" name="TextBox 79"/>
          <p:cNvSpPr txBox="1"/>
          <p:nvPr/>
        </p:nvSpPr>
        <p:spPr>
          <a:xfrm rot="2092683">
            <a:off x="5384813" y="3187162"/>
            <a:ext cx="1582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Controls/controlled by</a:t>
            </a:r>
            <a:endParaRPr lang="en-GB" sz="1200" dirty="0"/>
          </a:p>
        </p:txBody>
      </p:sp>
      <p:sp>
        <p:nvSpPr>
          <p:cNvPr id="81" name="TextBox 80"/>
          <p:cNvSpPr txBox="1"/>
          <p:nvPr/>
        </p:nvSpPr>
        <p:spPr>
          <a:xfrm rot="3628189">
            <a:off x="5166967" y="4261295"/>
            <a:ext cx="1582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Controls/controlled by</a:t>
            </a:r>
            <a:endParaRPr lang="en-GB" sz="1200" dirty="0"/>
          </a:p>
        </p:txBody>
      </p:sp>
      <p:sp>
        <p:nvSpPr>
          <p:cNvPr id="82" name="TextBox 81"/>
          <p:cNvSpPr txBox="1"/>
          <p:nvPr/>
        </p:nvSpPr>
        <p:spPr>
          <a:xfrm rot="4870995">
            <a:off x="4169658" y="4433713"/>
            <a:ext cx="1582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Controls/controlled by</a:t>
            </a:r>
            <a:endParaRPr lang="en-GB" sz="1200" dirty="0"/>
          </a:p>
        </p:txBody>
      </p:sp>
      <p:cxnSp>
        <p:nvCxnSpPr>
          <p:cNvPr id="92" name="Straight Connector 91"/>
          <p:cNvCxnSpPr/>
          <p:nvPr/>
        </p:nvCxnSpPr>
        <p:spPr>
          <a:xfrm>
            <a:off x="214282" y="1500174"/>
            <a:ext cx="192882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428596" y="928670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-</a:t>
            </a:r>
            <a:r>
              <a:rPr lang="en-GB" sz="1400" dirty="0" err="1" smtClean="0">
                <a:solidFill>
                  <a:schemeClr val="bg1"/>
                </a:solidFill>
              </a:rPr>
              <a:t>Units:int</a:t>
            </a:r>
            <a:endParaRPr lang="en-GB" sz="1400" dirty="0" smtClean="0">
              <a:solidFill>
                <a:schemeClr val="bg1"/>
              </a:solidFill>
            </a:endParaRPr>
          </a:p>
          <a:p>
            <a:r>
              <a:rPr lang="en-GB" sz="1400" dirty="0" smtClean="0">
                <a:solidFill>
                  <a:schemeClr val="bg1"/>
                </a:solidFill>
              </a:rPr>
              <a:t>-</a:t>
            </a:r>
            <a:r>
              <a:rPr lang="en-GB" sz="1400" dirty="0" err="1" smtClean="0">
                <a:solidFill>
                  <a:schemeClr val="bg1"/>
                </a:solidFill>
              </a:rPr>
              <a:t>Type:String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85720" y="1643050"/>
            <a:ext cx="17859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+</a:t>
            </a:r>
            <a:r>
              <a:rPr lang="en-GB" sz="1400" dirty="0" err="1" smtClean="0">
                <a:solidFill>
                  <a:schemeClr val="bg1"/>
                </a:solidFill>
              </a:rPr>
              <a:t>measure:void</a:t>
            </a:r>
            <a:endParaRPr lang="en-GB" sz="1400" dirty="0" smtClean="0">
              <a:solidFill>
                <a:schemeClr val="bg1"/>
              </a:solidFill>
            </a:endParaRPr>
          </a:p>
          <a:p>
            <a:r>
              <a:rPr lang="en-GB" sz="1400" dirty="0" smtClean="0">
                <a:solidFill>
                  <a:schemeClr val="bg1"/>
                </a:solidFill>
              </a:rPr>
              <a:t>+</a:t>
            </a:r>
            <a:r>
              <a:rPr lang="en-GB" sz="1400" dirty="0" err="1" smtClean="0">
                <a:solidFill>
                  <a:schemeClr val="bg1"/>
                </a:solidFill>
              </a:rPr>
              <a:t>sendSignal</a:t>
            </a:r>
            <a:r>
              <a:rPr lang="en-GB" sz="1400" dirty="0" smtClean="0">
                <a:solidFill>
                  <a:schemeClr val="bg1"/>
                </a:solidFill>
              </a:rPr>
              <a:t>():void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571868" y="928670"/>
            <a:ext cx="16430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-</a:t>
            </a:r>
            <a:r>
              <a:rPr lang="en-GB" sz="1400" dirty="0" err="1" smtClean="0">
                <a:solidFill>
                  <a:schemeClr val="bg1"/>
                </a:solidFill>
              </a:rPr>
              <a:t>signal:int</a:t>
            </a:r>
            <a:endParaRPr lang="en-GB" sz="1400" dirty="0" smtClean="0">
              <a:solidFill>
                <a:schemeClr val="bg1"/>
              </a:solidFill>
            </a:endParaRPr>
          </a:p>
          <a:p>
            <a:r>
              <a:rPr lang="en-GB" sz="1400" dirty="0" smtClean="0">
                <a:solidFill>
                  <a:schemeClr val="bg1"/>
                </a:solidFill>
              </a:rPr>
              <a:t>-Processor: </a:t>
            </a:r>
            <a:r>
              <a:rPr lang="en-GB" sz="1400" dirty="0" err="1" smtClean="0">
                <a:solidFill>
                  <a:schemeClr val="bg1"/>
                </a:solidFill>
              </a:rPr>
              <a:t>int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786578" y="285728"/>
            <a:ext cx="18573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-</a:t>
            </a:r>
            <a:r>
              <a:rPr lang="en-GB" sz="1400" dirty="0" err="1" smtClean="0">
                <a:solidFill>
                  <a:schemeClr val="bg1"/>
                </a:solidFill>
              </a:rPr>
              <a:t>tempActual:int</a:t>
            </a:r>
            <a:endParaRPr lang="en-GB" sz="1400" dirty="0" smtClean="0">
              <a:solidFill>
                <a:schemeClr val="bg1"/>
              </a:solidFill>
            </a:endParaRPr>
          </a:p>
          <a:p>
            <a:r>
              <a:rPr lang="en-GB" sz="1400" dirty="0" smtClean="0">
                <a:solidFill>
                  <a:schemeClr val="bg1"/>
                </a:solidFill>
              </a:rPr>
              <a:t>-</a:t>
            </a:r>
            <a:r>
              <a:rPr lang="en-GB" sz="1400" dirty="0" err="1" smtClean="0">
                <a:solidFill>
                  <a:schemeClr val="bg1"/>
                </a:solidFill>
              </a:rPr>
              <a:t>tempMax:int</a:t>
            </a:r>
            <a:endParaRPr lang="en-GB" sz="1400" dirty="0" smtClean="0">
              <a:solidFill>
                <a:schemeClr val="bg1"/>
              </a:solidFill>
            </a:endParaRPr>
          </a:p>
          <a:p>
            <a:r>
              <a:rPr lang="en-GB" sz="1400" dirty="0" smtClean="0">
                <a:solidFill>
                  <a:schemeClr val="bg1"/>
                </a:solidFill>
              </a:rPr>
              <a:t>-</a:t>
            </a:r>
            <a:r>
              <a:rPr lang="en-GB" sz="1400" dirty="0" err="1" smtClean="0">
                <a:solidFill>
                  <a:schemeClr val="bg1"/>
                </a:solidFill>
              </a:rPr>
              <a:t>temMin:int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858016" y="4000504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-</a:t>
            </a:r>
            <a:r>
              <a:rPr lang="en-GB" sz="1400" dirty="0" err="1" smtClean="0">
                <a:solidFill>
                  <a:schemeClr val="bg1"/>
                </a:solidFill>
              </a:rPr>
              <a:t>fanMax:int</a:t>
            </a:r>
            <a:endParaRPr lang="en-GB" sz="1400" dirty="0" smtClean="0">
              <a:solidFill>
                <a:schemeClr val="bg1"/>
              </a:solidFill>
            </a:endParaRPr>
          </a:p>
          <a:p>
            <a:r>
              <a:rPr lang="en-GB" sz="1400" dirty="0" smtClean="0">
                <a:solidFill>
                  <a:schemeClr val="bg1"/>
                </a:solidFill>
              </a:rPr>
              <a:t>-</a:t>
            </a:r>
            <a:r>
              <a:rPr lang="en-GB" sz="1400" dirty="0" err="1" smtClean="0">
                <a:solidFill>
                  <a:schemeClr val="bg1"/>
                </a:solidFill>
              </a:rPr>
              <a:t>fanMax:int</a:t>
            </a: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929190" y="5929330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+</a:t>
            </a:r>
            <a:r>
              <a:rPr lang="en-GB" sz="1400" dirty="0" err="1" smtClean="0">
                <a:solidFill>
                  <a:schemeClr val="bg1"/>
                </a:solidFill>
              </a:rPr>
              <a:t>drawCurtain</a:t>
            </a:r>
            <a:r>
              <a:rPr lang="en-GB" sz="1400" dirty="0" smtClean="0">
                <a:solidFill>
                  <a:schemeClr val="bg1"/>
                </a:solidFill>
              </a:rPr>
              <a:t>()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+</a:t>
            </a:r>
            <a:r>
              <a:rPr lang="en-GB" sz="1400" dirty="0" err="1" smtClean="0">
                <a:solidFill>
                  <a:schemeClr val="bg1"/>
                </a:solidFill>
              </a:rPr>
              <a:t>closeCurtain</a:t>
            </a:r>
            <a:r>
              <a:rPr lang="en-GB" sz="1400" dirty="0" smtClean="0">
                <a:solidFill>
                  <a:schemeClr val="bg1"/>
                </a:solidFill>
              </a:rPr>
              <a:t>()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858016" y="5857892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-</a:t>
            </a:r>
            <a:r>
              <a:rPr lang="en-GB" sz="1400" dirty="0" err="1" smtClean="0">
                <a:solidFill>
                  <a:schemeClr val="bg1"/>
                </a:solidFill>
              </a:rPr>
              <a:t>units:int</a:t>
            </a:r>
            <a:endParaRPr lang="en-GB" sz="1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85720" y="-24"/>
            <a:ext cx="285752" cy="285752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" name="Straight Connector 2"/>
          <p:cNvCxnSpPr>
            <a:stCxn id="2" idx="4"/>
          </p:cNvCxnSpPr>
          <p:nvPr/>
        </p:nvCxnSpPr>
        <p:spPr>
          <a:xfrm rot="5400000">
            <a:off x="178563" y="535761"/>
            <a:ext cx="500066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rot="10800000">
            <a:off x="214282" y="500042"/>
            <a:ext cx="428628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50001" y="821513"/>
            <a:ext cx="214314" cy="14287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16200000" flipH="1">
            <a:off x="392877" y="821513"/>
            <a:ext cx="214314" cy="14287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1071547"/>
            <a:ext cx="1357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Heat Sensor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285720" y="1357298"/>
            <a:ext cx="214314" cy="45720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928794" y="285728"/>
            <a:ext cx="1214446" cy="7143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controller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929058" y="285728"/>
            <a:ext cx="1214446" cy="7143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Heater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786446" y="285728"/>
            <a:ext cx="1214446" cy="7143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Fan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7572396" y="285728"/>
            <a:ext cx="1214446" cy="7143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Windows</a:t>
            </a:r>
          </a:p>
          <a:p>
            <a:pPr algn="ctr"/>
            <a:r>
              <a:rPr lang="en-GB" dirty="0" smtClean="0"/>
              <a:t>motor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-107189" y="3679033"/>
            <a:ext cx="535785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1822431" y="3678239"/>
            <a:ext cx="535785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3679819" y="3678239"/>
            <a:ext cx="535785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5465769" y="3678239"/>
            <a:ext cx="535785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00034" y="1571612"/>
            <a:ext cx="20002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500298" y="1500174"/>
            <a:ext cx="214314" cy="421484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500034" y="1285860"/>
            <a:ext cx="1974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1.Send signal(temp Low)</a:t>
            </a:r>
            <a:endParaRPr lang="en-GB" sz="140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714612" y="1857364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714612" y="1500174"/>
            <a:ext cx="1559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1.1 turn heater ON</a:t>
            </a:r>
            <a:endParaRPr lang="en-GB" sz="1400" dirty="0"/>
          </a:p>
        </p:txBody>
      </p:sp>
      <p:sp>
        <p:nvSpPr>
          <p:cNvPr id="30" name="Rectangle 29"/>
          <p:cNvSpPr/>
          <p:nvPr/>
        </p:nvSpPr>
        <p:spPr>
          <a:xfrm>
            <a:off x="4500562" y="1785926"/>
            <a:ext cx="214314" cy="207170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500034" y="3429000"/>
            <a:ext cx="20002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8596" y="3143249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2.  Send  signal (temp is moderate)</a:t>
            </a:r>
            <a:endParaRPr lang="en-GB" sz="1400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2714612" y="3786190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786050" y="3429000"/>
            <a:ext cx="1607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2.1 turn heater OFF</a:t>
            </a:r>
            <a:endParaRPr lang="en-GB" sz="1400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500034" y="4286256"/>
            <a:ext cx="20002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28596" y="4000504"/>
            <a:ext cx="2173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3. send signal(temp is high)</a:t>
            </a:r>
            <a:endParaRPr lang="en-GB" sz="1400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2643174" y="4714884"/>
            <a:ext cx="54292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6357950" y="4714884"/>
            <a:ext cx="142876" cy="10001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8072462" y="4714884"/>
            <a:ext cx="142876" cy="10001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2786050" y="4429132"/>
            <a:ext cx="2046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3.1 turn fan, windows ON</a:t>
            </a:r>
            <a:endParaRPr lang="en-GB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571472" y="5072074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4</a:t>
            </a:r>
            <a:r>
              <a:rPr lang="en-GB" sz="1400" dirty="0" smtClean="0"/>
              <a:t>.  Send  signal (temp is moderate)</a:t>
            </a:r>
            <a:endParaRPr lang="en-GB" sz="1400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500034" y="5643578"/>
            <a:ext cx="20002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2714612" y="5715016"/>
            <a:ext cx="53578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786050" y="5357826"/>
            <a:ext cx="1746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Turn fan/windows off</a:t>
            </a:r>
            <a:endParaRPr lang="en-GB" sz="1400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500034" y="5786454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928662" y="5857892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10800000">
            <a:off x="500034" y="5929330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85720" y="-24"/>
            <a:ext cx="285752" cy="285752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" name="Straight Connector 2"/>
          <p:cNvCxnSpPr>
            <a:stCxn id="2" idx="4"/>
          </p:cNvCxnSpPr>
          <p:nvPr/>
        </p:nvCxnSpPr>
        <p:spPr>
          <a:xfrm rot="5400000">
            <a:off x="178563" y="535761"/>
            <a:ext cx="500066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rot="10800000">
            <a:off x="214282" y="500042"/>
            <a:ext cx="428628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50001" y="821513"/>
            <a:ext cx="214314" cy="14287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16200000" flipH="1">
            <a:off x="392877" y="821513"/>
            <a:ext cx="214314" cy="14287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1071547"/>
            <a:ext cx="1357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Light </a:t>
            </a:r>
            <a:r>
              <a:rPr lang="en-GB" sz="1400" dirty="0" smtClean="0"/>
              <a:t>Sensor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285720" y="1357298"/>
            <a:ext cx="214314" cy="41434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928794" y="285728"/>
            <a:ext cx="1214446" cy="7143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controller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929058" y="285728"/>
            <a:ext cx="1214446" cy="7143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Shade curtains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786446" y="285728"/>
            <a:ext cx="1214446" cy="7143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Artificial Lights</a:t>
            </a:r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-107189" y="3679033"/>
            <a:ext cx="535785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1822431" y="3678239"/>
            <a:ext cx="535785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3679819" y="3678239"/>
            <a:ext cx="535785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00034" y="1571612"/>
            <a:ext cx="20002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500298" y="1500174"/>
            <a:ext cx="214314" cy="35719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00034" y="1285860"/>
            <a:ext cx="1950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1.Send signal (light Low)</a:t>
            </a:r>
            <a:endParaRPr lang="en-GB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714612" y="1857364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714612" y="1500174"/>
            <a:ext cx="1480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1.1 Draw Curtains</a:t>
            </a:r>
            <a:endParaRPr lang="en-GB" sz="1400" dirty="0"/>
          </a:p>
        </p:txBody>
      </p:sp>
      <p:sp>
        <p:nvSpPr>
          <p:cNvPr id="22" name="Rectangle 21"/>
          <p:cNvSpPr/>
          <p:nvPr/>
        </p:nvSpPr>
        <p:spPr>
          <a:xfrm>
            <a:off x="4500562" y="1785926"/>
            <a:ext cx="214314" cy="27492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00034" y="4286256"/>
            <a:ext cx="20002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00034" y="3929066"/>
            <a:ext cx="1905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2. send signal(light low)</a:t>
            </a:r>
            <a:endParaRPr lang="en-GB" sz="1400" dirty="0"/>
          </a:p>
        </p:txBody>
      </p:sp>
      <p:cxnSp>
        <p:nvCxnSpPr>
          <p:cNvPr id="31" name="Straight Arrow Connector 30"/>
          <p:cNvCxnSpPr>
            <a:endCxn id="32" idx="0"/>
          </p:cNvCxnSpPr>
          <p:nvPr/>
        </p:nvCxnSpPr>
        <p:spPr>
          <a:xfrm>
            <a:off x="2643174" y="4714884"/>
            <a:ext cx="37862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357950" y="4714884"/>
            <a:ext cx="142876" cy="50006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2786050" y="4429132"/>
            <a:ext cx="2047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2.1 turn artificial Light On</a:t>
            </a:r>
            <a:endParaRPr lang="en-GB" sz="1400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500034" y="5214950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929456" y="5285594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0800000">
            <a:off x="500034" y="5357826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428604"/>
            <a:ext cx="2857520" cy="307183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85720" y="857232"/>
            <a:ext cx="285752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394069" y="2178439"/>
            <a:ext cx="264241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0034" y="428604"/>
            <a:ext cx="1312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Light sensor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0" y="857232"/>
            <a:ext cx="1428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Measures light in GH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Sends signal to controller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285720" y="3643314"/>
            <a:ext cx="2857520" cy="307183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85720" y="4071942"/>
            <a:ext cx="285752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394069" y="5393149"/>
            <a:ext cx="264241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00034" y="3643314"/>
            <a:ext cx="1279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heat sensor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7158" y="4075893"/>
            <a:ext cx="1428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Measures heat in GH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Sends signal to controller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3500430" y="428604"/>
            <a:ext cx="3786214" cy="500066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3500430" y="857232"/>
            <a:ext cx="371477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6200000" flipH="1">
            <a:off x="3125380" y="3089670"/>
            <a:ext cx="4500594" cy="357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714744" y="428604"/>
            <a:ext cx="1098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controller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00430" y="857232"/>
            <a:ext cx="207968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sz="1600" dirty="0" smtClean="0">
                <a:solidFill>
                  <a:schemeClr val="bg1"/>
                </a:solidFill>
              </a:rPr>
              <a:t>Receive Signals from </a:t>
            </a:r>
            <a:r>
              <a:rPr lang="en-GB" sz="1600" dirty="0" smtClean="0">
                <a:solidFill>
                  <a:schemeClr val="bg1"/>
                </a:solidFill>
              </a:rPr>
              <a:t>Sensors</a:t>
            </a:r>
          </a:p>
          <a:p>
            <a:pPr>
              <a:buFontTx/>
              <a:buChar char="-"/>
            </a:pPr>
            <a:endParaRPr lang="en-GB" sz="16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GB" sz="1600" dirty="0" smtClean="0">
                <a:solidFill>
                  <a:schemeClr val="bg1"/>
                </a:solidFill>
              </a:rPr>
              <a:t> sends commands to heater/fan</a:t>
            </a:r>
            <a:r>
              <a:rPr lang="en-GB" sz="1600" dirty="0" smtClean="0">
                <a:solidFill>
                  <a:schemeClr val="bg1"/>
                </a:solidFill>
              </a:rPr>
              <a:t>.</a:t>
            </a:r>
          </a:p>
          <a:p>
            <a:pPr>
              <a:buFontTx/>
              <a:buChar char="-"/>
            </a:pPr>
            <a:endParaRPr lang="en-GB" sz="16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GB" sz="1600" dirty="0" smtClean="0">
                <a:solidFill>
                  <a:schemeClr val="bg1"/>
                </a:solidFill>
              </a:rPr>
              <a:t>Sends commands to artificial lights. shade curtains</a:t>
            </a:r>
            <a:r>
              <a:rPr lang="en-GB" sz="1600" dirty="0" smtClean="0">
                <a:solidFill>
                  <a:schemeClr val="bg1"/>
                </a:solidFill>
              </a:rPr>
              <a:t>.</a:t>
            </a:r>
          </a:p>
          <a:p>
            <a:pPr>
              <a:buFontTx/>
              <a:buChar char="-"/>
            </a:pPr>
            <a:endParaRPr lang="en-GB" sz="16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GB" sz="1600" dirty="0" smtClean="0">
                <a:solidFill>
                  <a:schemeClr val="bg1"/>
                </a:solidFill>
              </a:rPr>
              <a:t> control open/close windows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29256" y="928670"/>
            <a:ext cx="17145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sz="1600" dirty="0" smtClean="0">
                <a:solidFill>
                  <a:schemeClr val="bg1"/>
                </a:solidFill>
              </a:rPr>
              <a:t>Light sensor</a:t>
            </a:r>
          </a:p>
          <a:p>
            <a:pPr>
              <a:buFontTx/>
              <a:buChar char="-"/>
            </a:pPr>
            <a:r>
              <a:rPr lang="en-GB" sz="1600" dirty="0" smtClean="0">
                <a:solidFill>
                  <a:schemeClr val="bg1"/>
                </a:solidFill>
              </a:rPr>
              <a:t> Heat sensor</a:t>
            </a:r>
          </a:p>
          <a:p>
            <a:pPr>
              <a:buFontTx/>
              <a:buChar char="-"/>
            </a:pPr>
            <a:r>
              <a:rPr lang="en-GB" sz="1600" dirty="0" smtClean="0">
                <a:solidFill>
                  <a:schemeClr val="bg1"/>
                </a:solidFill>
              </a:rPr>
              <a:t> Heater</a:t>
            </a:r>
          </a:p>
          <a:p>
            <a:pPr>
              <a:buFontTx/>
              <a:buChar char="-"/>
            </a:pPr>
            <a:r>
              <a:rPr lang="en-GB" sz="1600" dirty="0" smtClean="0">
                <a:solidFill>
                  <a:schemeClr val="bg1"/>
                </a:solidFill>
              </a:rPr>
              <a:t>Windows Motor</a:t>
            </a:r>
          </a:p>
          <a:p>
            <a:pPr>
              <a:buFontTx/>
              <a:buChar char="-"/>
            </a:pPr>
            <a:r>
              <a:rPr lang="en-GB" sz="1600" dirty="0" smtClean="0">
                <a:solidFill>
                  <a:schemeClr val="bg1"/>
                </a:solidFill>
              </a:rPr>
              <a:t>Fans</a:t>
            </a:r>
          </a:p>
          <a:p>
            <a:pPr>
              <a:buFontTx/>
              <a:buChar char="-"/>
            </a:pPr>
            <a:r>
              <a:rPr lang="en-GB" sz="1600" dirty="0" smtClean="0">
                <a:solidFill>
                  <a:schemeClr val="bg1"/>
                </a:solidFill>
              </a:rPr>
              <a:t>Artificial lights</a:t>
            </a:r>
          </a:p>
          <a:p>
            <a:pPr>
              <a:buFontTx/>
              <a:buChar char="-"/>
            </a:pPr>
            <a:r>
              <a:rPr lang="en-GB" sz="1600" dirty="0" smtClean="0">
                <a:solidFill>
                  <a:schemeClr val="bg1"/>
                </a:solidFill>
              </a:rPr>
              <a:t>Shade curtains</a:t>
            </a:r>
          </a:p>
          <a:p>
            <a:endParaRPr lang="en-GB" sz="1600" dirty="0" smtClean="0">
              <a:solidFill>
                <a:schemeClr val="bg1"/>
              </a:solidFill>
            </a:endParaRPr>
          </a:p>
          <a:p>
            <a:endParaRPr lang="en-GB" sz="1600" dirty="0" smtClean="0"/>
          </a:p>
          <a:p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714480" y="834924"/>
            <a:ext cx="1428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GACS controller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714480" y="4143380"/>
            <a:ext cx="1428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GACS controller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7290" y="71414"/>
            <a:ext cx="2857520" cy="307183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1357290" y="500042"/>
            <a:ext cx="285752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rot="5400000">
            <a:off x="1465639" y="1821249"/>
            <a:ext cx="264241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571604" y="71414"/>
            <a:ext cx="822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Heater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500042"/>
            <a:ext cx="1428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Raises temperature Level in GH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86050" y="477734"/>
            <a:ext cx="1428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GACS controller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714876" y="71414"/>
            <a:ext cx="2857520" cy="307183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714876" y="500042"/>
            <a:ext cx="285752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823225" y="1821249"/>
            <a:ext cx="264241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29190" y="71414"/>
            <a:ext cx="51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Fan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4876" y="500042"/>
            <a:ext cx="1428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Cool down temperature in GH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143636" y="477734"/>
            <a:ext cx="1428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GACS controller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42844" y="3571876"/>
            <a:ext cx="2857520" cy="307183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2844" y="4000504"/>
            <a:ext cx="285752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251193" y="5321711"/>
            <a:ext cx="264241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57158" y="3571876"/>
            <a:ext cx="1708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Windows Motor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2844" y="4000504"/>
            <a:ext cx="14287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Open and closes windows for cooling GH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571604" y="3978196"/>
            <a:ext cx="1428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GACS controller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3143240" y="3571876"/>
            <a:ext cx="2857520" cy="307183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3143240" y="4000504"/>
            <a:ext cx="285752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3251589" y="5321711"/>
            <a:ext cx="264241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357554" y="3571876"/>
            <a:ext cx="15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Artificial Lights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43240" y="4000504"/>
            <a:ext cx="1428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Raises Light Level in GH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4572000" y="3978196"/>
            <a:ext cx="1428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GACS controller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6143636" y="3571876"/>
            <a:ext cx="2857520" cy="307183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6143636" y="4000504"/>
            <a:ext cx="285752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6251985" y="5321711"/>
            <a:ext cx="264241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357950" y="3571876"/>
            <a:ext cx="1562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Shade curtains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43636" y="4000504"/>
            <a:ext cx="14287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-Allows natural light to access the GH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-Controls the amount of light  that access GH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7572396" y="3978196"/>
            <a:ext cx="1428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GACS controller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469</Words>
  <Application>Microsoft Office PowerPoint</Application>
  <PresentationFormat>On-screen Show (4:3)</PresentationFormat>
  <Paragraphs>176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Leena Nasir</cp:lastModifiedBy>
  <cp:revision>14</cp:revision>
  <dcterms:created xsi:type="dcterms:W3CDTF">2014-02-17T09:50:06Z</dcterms:created>
  <dcterms:modified xsi:type="dcterms:W3CDTF">2014-02-21T09:47:51Z</dcterms:modified>
</cp:coreProperties>
</file>